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8" r:id="rId4"/>
  </p:sldMasterIdLst>
  <p:notesMasterIdLst>
    <p:notesMasterId r:id="rId58"/>
  </p:notesMasterIdLst>
  <p:handoutMasterIdLst>
    <p:handoutMasterId r:id="rId59"/>
  </p:handoutMasterIdLst>
  <p:sldIdLst>
    <p:sldId id="2147480323" r:id="rId5"/>
    <p:sldId id="2147480308" r:id="rId6"/>
    <p:sldId id="2147480335" r:id="rId7"/>
    <p:sldId id="2134805972" r:id="rId8"/>
    <p:sldId id="2134805954" r:id="rId9"/>
    <p:sldId id="2147480324" r:id="rId10"/>
    <p:sldId id="2134805977" r:id="rId11"/>
    <p:sldId id="2147480286" r:id="rId12"/>
    <p:sldId id="2147480232" r:id="rId13"/>
    <p:sldId id="2147480325" r:id="rId14"/>
    <p:sldId id="2147480328" r:id="rId15"/>
    <p:sldId id="2147480336" r:id="rId16"/>
    <p:sldId id="2147480337" r:id="rId17"/>
    <p:sldId id="2147480338" r:id="rId18"/>
    <p:sldId id="324" r:id="rId19"/>
    <p:sldId id="2147480368" r:id="rId20"/>
    <p:sldId id="2147480326" r:id="rId21"/>
    <p:sldId id="306" r:id="rId22"/>
    <p:sldId id="2147480339" r:id="rId23"/>
    <p:sldId id="2147480340" r:id="rId24"/>
    <p:sldId id="2147480341" r:id="rId25"/>
    <p:sldId id="2147480342" r:id="rId26"/>
    <p:sldId id="2147480343" r:id="rId27"/>
    <p:sldId id="2147480344" r:id="rId28"/>
    <p:sldId id="2147480367" r:id="rId29"/>
    <p:sldId id="2147480345" r:id="rId30"/>
    <p:sldId id="2147480346" r:id="rId31"/>
    <p:sldId id="2147480347" r:id="rId32"/>
    <p:sldId id="2147480348" r:id="rId33"/>
    <p:sldId id="2147480331" r:id="rId34"/>
    <p:sldId id="2147480362" r:id="rId35"/>
    <p:sldId id="2147480363" r:id="rId36"/>
    <p:sldId id="2147480351" r:id="rId37"/>
    <p:sldId id="2147480352" r:id="rId38"/>
    <p:sldId id="2147480353" r:id="rId39"/>
    <p:sldId id="2147480354" r:id="rId40"/>
    <p:sldId id="2147480369" r:id="rId41"/>
    <p:sldId id="2147480355" r:id="rId42"/>
    <p:sldId id="2147480356" r:id="rId43"/>
    <p:sldId id="2147480332" r:id="rId44"/>
    <p:sldId id="2147480364" r:id="rId45"/>
    <p:sldId id="2147480365" r:id="rId46"/>
    <p:sldId id="2147480357" r:id="rId47"/>
    <p:sldId id="2147480371" r:id="rId48"/>
    <p:sldId id="2147480372" r:id="rId49"/>
    <p:sldId id="2147480358" r:id="rId50"/>
    <p:sldId id="2147480359" r:id="rId51"/>
    <p:sldId id="2147480373" r:id="rId52"/>
    <p:sldId id="2147480360" r:id="rId53"/>
    <p:sldId id="2147480361" r:id="rId54"/>
    <p:sldId id="325" r:id="rId55"/>
    <p:sldId id="328" r:id="rId56"/>
    <p:sldId id="331" r:id="rId57"/>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166138-5FD4-4EA2-02BD-77AE559609DA}" name="Elena Mexa" initials="EM" userId="S::Elena.Mexa@ascom.com::0cda99be-0e68-4f25-94f3-cc8a2fe7133e" providerId="AD"/>
  <p188:author id="{A5216C46-6E5F-B788-F12D-D03C522A77A2}" name="Cindy Egberts" initials="CE" userId="S::cindy.egberts@ascom.com::b34364aa-4c4e-4338-9cb0-ef916da862c4" providerId="AD"/>
  <p188:author id="{FEB9298F-35C1-2241-E058-8DBE268C0508}" name="Henrik Sandberg" initials="HS" userId="S::Henrik.Sandberg@ascom.com::38a44ff8-4a52-4b2f-b00c-77e006d1f13f" providerId="AD"/>
  <p188:author id="{03A804EE-2417-A990-D6BC-04C8F7F3141C}" name="Jan Korpegård" initials="JK" userId="S::Jan.Korpegard@ascom.com::756be544-d14c-4485-93b9-d7c853e03d7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2F2"/>
    <a:srgbClr val="E10A19"/>
    <a:srgbClr val="333333"/>
    <a:srgbClr val="2D324B"/>
    <a:srgbClr val="F3F3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6283" autoAdjust="0"/>
  </p:normalViewPr>
  <p:slideViewPr>
    <p:cSldViewPr snapToGrid="0" snapToObjects="1" showGuides="1">
      <p:cViewPr varScale="1">
        <p:scale>
          <a:sx n="104" d="100"/>
          <a:sy n="104" d="100"/>
        </p:scale>
        <p:origin x="756" y="102"/>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3" d="100"/>
        <a:sy n="83" d="100"/>
      </p:scale>
      <p:origin x="0" y="-7434"/>
    </p:cViewPr>
  </p:sorterViewPr>
  <p:notesViewPr>
    <p:cSldViewPr snapToGrid="0" snapToObjects="1">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861D2C-9348-CF10-FFEB-C582438009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a:extLst>
              <a:ext uri="{FF2B5EF4-FFF2-40B4-BE49-F238E27FC236}">
                <a16:creationId xmlns:a16="http://schemas.microsoft.com/office/drawing/2014/main" id="{C215E6F8-A071-D8BD-5527-0CE3C49E28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C2360D-1D1B-A24F-8975-E7791874BBBC}" type="datetimeFigureOut">
              <a:rPr lang="en-SE" smtClean="0"/>
              <a:t>03/09/2026</a:t>
            </a:fld>
            <a:endParaRPr lang="en-SE"/>
          </a:p>
        </p:txBody>
      </p:sp>
      <p:sp>
        <p:nvSpPr>
          <p:cNvPr id="4" name="Footer Placeholder 3">
            <a:extLst>
              <a:ext uri="{FF2B5EF4-FFF2-40B4-BE49-F238E27FC236}">
                <a16:creationId xmlns:a16="http://schemas.microsoft.com/office/drawing/2014/main" id="{28BCD69B-B01A-92FC-E5C8-27EABBDC90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5" name="Slide Number Placeholder 4">
            <a:extLst>
              <a:ext uri="{FF2B5EF4-FFF2-40B4-BE49-F238E27FC236}">
                <a16:creationId xmlns:a16="http://schemas.microsoft.com/office/drawing/2014/main" id="{FB7EC372-FD25-B1BC-3BE5-27F5BBF8F0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C9A41AB-947E-B341-85C1-DE9775DA423A}" type="slidenum">
              <a:rPr lang="en-SE" smtClean="0"/>
              <a:t>‹Nº›</a:t>
            </a:fld>
            <a:endParaRPr lang="en-SE"/>
          </a:p>
        </p:txBody>
      </p:sp>
    </p:spTree>
    <p:extLst>
      <p:ext uri="{BB962C8B-B14F-4D97-AF65-F5344CB8AC3E}">
        <p14:creationId xmlns:p14="http://schemas.microsoft.com/office/powerpoint/2010/main" val="4257708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A8D334-52B4-464C-8586-7E538232D89C}" type="datetimeFigureOut">
              <a:rPr lang="en-GB" smtClean="0"/>
              <a:t>09/03/2026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A09C3B-DDFE-47DF-B131-E985D0EE2EB2}" type="slidenum">
              <a:rPr lang="en-GB" smtClean="0"/>
              <a:t>‹Nº›</a:t>
            </a:fld>
            <a:endParaRPr lang="en-GB"/>
          </a:p>
        </p:txBody>
      </p:sp>
    </p:spTree>
    <p:extLst>
      <p:ext uri="{BB962C8B-B14F-4D97-AF65-F5344CB8AC3E}">
        <p14:creationId xmlns:p14="http://schemas.microsoft.com/office/powerpoint/2010/main" val="2661872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CC8157-3169-44F6-879C-D4A5C08DD9C8}" type="slidenum">
              <a:rPr lang="en-GB" smtClean="0"/>
              <a:pPr>
                <a:defRPr/>
              </a:pPr>
              <a:t>1</a:t>
            </a:fld>
            <a:endParaRPr lang="en-GB"/>
          </a:p>
        </p:txBody>
      </p:sp>
    </p:spTree>
    <p:extLst>
      <p:ext uri="{BB962C8B-B14F-4D97-AF65-F5344CB8AC3E}">
        <p14:creationId xmlns:p14="http://schemas.microsoft.com/office/powerpoint/2010/main" val="2669948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EA09C3B-DDFE-47DF-B131-E985D0EE2EB2}" type="slidenum">
              <a:rPr lang="en-GB" smtClean="0"/>
              <a:t>12</a:t>
            </a:fld>
            <a:endParaRPr lang="en-GB"/>
          </a:p>
        </p:txBody>
      </p:sp>
    </p:spTree>
    <p:extLst>
      <p:ext uri="{BB962C8B-B14F-4D97-AF65-F5344CB8AC3E}">
        <p14:creationId xmlns:p14="http://schemas.microsoft.com/office/powerpoint/2010/main" val="1311407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Proxima Nova" panose="02000506030000020004" pitchFamily="2" charset="0"/>
              </a:rPr>
              <a:t>* In US – DECT uses 1920- 1930MHz frequency allocation, also known as UPCS band. NOTE: this allocation is not technology exclusive, but is, in practice, "clean" enough to achieve similar interference-free operation.</a:t>
            </a:r>
            <a:endParaRPr lang="en-GB" sz="800" b="0" i="0" dirty="0">
              <a:latin typeface="Proxima Nova" panose="02000506030000020004" pitchFamily="2" charset="0"/>
            </a:endParaRPr>
          </a:p>
          <a:p>
            <a:endParaRPr lang="en-SE" dirty="0"/>
          </a:p>
        </p:txBody>
      </p:sp>
      <p:sp>
        <p:nvSpPr>
          <p:cNvPr id="4" name="Slide Number Placeholder 3"/>
          <p:cNvSpPr>
            <a:spLocks noGrp="1"/>
          </p:cNvSpPr>
          <p:nvPr>
            <p:ph type="sldNum" sz="quarter" idx="5"/>
          </p:nvPr>
        </p:nvSpPr>
        <p:spPr/>
        <p:txBody>
          <a:bodyPr/>
          <a:lstStyle/>
          <a:p>
            <a:fld id="{2EA09C3B-DDFE-47DF-B131-E985D0EE2EB2}" type="slidenum">
              <a:rPr lang="en-GB" smtClean="0"/>
              <a:t>15</a:t>
            </a:fld>
            <a:endParaRPr lang="en-GB"/>
          </a:p>
        </p:txBody>
      </p:sp>
    </p:spTree>
    <p:extLst>
      <p:ext uri="{BB962C8B-B14F-4D97-AF65-F5344CB8AC3E}">
        <p14:creationId xmlns:p14="http://schemas.microsoft.com/office/powerpoint/2010/main" val="2649639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latin typeface="Proxima Nova" panose="02000506030000020004" pitchFamily="2" charset="0"/>
              </a:rPr>
              <a:t>* In US – DECT uses 1920- 1930MHz frequency allocation, also known as UPCS band. NOTE: this allocation is not technology exclusive, but is, in practice, "clean" enough to achieve similar interference-free operation.</a:t>
            </a:r>
            <a:endParaRPr lang="en-GB" sz="800" b="0" i="0" dirty="0">
              <a:latin typeface="Proxima Nova" panose="02000506030000020004" pitchFamily="2" charset="0"/>
            </a:endParaRPr>
          </a:p>
          <a:p>
            <a:endParaRPr lang="en-SE" dirty="0"/>
          </a:p>
        </p:txBody>
      </p:sp>
      <p:sp>
        <p:nvSpPr>
          <p:cNvPr id="4" name="Slide Number Placeholder 3"/>
          <p:cNvSpPr>
            <a:spLocks noGrp="1"/>
          </p:cNvSpPr>
          <p:nvPr>
            <p:ph type="sldNum" sz="quarter" idx="5"/>
          </p:nvPr>
        </p:nvSpPr>
        <p:spPr/>
        <p:txBody>
          <a:bodyPr/>
          <a:lstStyle/>
          <a:p>
            <a:fld id="{2EA09C3B-DDFE-47DF-B131-E985D0EE2EB2}" type="slidenum">
              <a:rPr lang="en-GB" smtClean="0"/>
              <a:t>16</a:t>
            </a:fld>
            <a:endParaRPr lang="en-GB"/>
          </a:p>
        </p:txBody>
      </p:sp>
    </p:spTree>
    <p:extLst>
      <p:ext uri="{BB962C8B-B14F-4D97-AF65-F5344CB8AC3E}">
        <p14:creationId xmlns:p14="http://schemas.microsoft.com/office/powerpoint/2010/main" val="3831784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NOTE: Support for SIP protocols over Wi-Fi and Wideband audio (i.e.,G.722 codecs) means Ascom Myco 4 DECT can also be configured as a VoWiFi handset.  </a:t>
            </a:r>
          </a:p>
          <a:p>
            <a:endParaRPr lang="en-SE" dirty="0"/>
          </a:p>
        </p:txBody>
      </p:sp>
      <p:sp>
        <p:nvSpPr>
          <p:cNvPr id="4" name="Slide Number Placeholder 3"/>
          <p:cNvSpPr>
            <a:spLocks noGrp="1"/>
          </p:cNvSpPr>
          <p:nvPr>
            <p:ph type="sldNum" sz="quarter" idx="5"/>
          </p:nvPr>
        </p:nvSpPr>
        <p:spPr/>
        <p:txBody>
          <a:bodyPr/>
          <a:lstStyle/>
          <a:p>
            <a:fld id="{2EA09C3B-DDFE-47DF-B131-E985D0EE2EB2}" type="slidenum">
              <a:rPr lang="en-GB" smtClean="0"/>
              <a:t>17</a:t>
            </a:fld>
            <a:endParaRPr lang="en-GB"/>
          </a:p>
        </p:txBody>
      </p:sp>
    </p:spTree>
    <p:extLst>
      <p:ext uri="{BB962C8B-B14F-4D97-AF65-F5344CB8AC3E}">
        <p14:creationId xmlns:p14="http://schemas.microsoft.com/office/powerpoint/2010/main" val="3597904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5000"/>
              </a:lnSpc>
              <a:spcBef>
                <a:spcPts val="1000"/>
              </a:spcBef>
              <a:spcAft>
                <a:spcPts val="0"/>
              </a:spcAft>
              <a:buClrTx/>
              <a:buSzPct val="90000"/>
              <a:buFont typeface="Wingdings" charset="2"/>
              <a:buNone/>
              <a:tabLst/>
              <a:defRPr/>
            </a:pPr>
            <a:r>
              <a:rPr kumimoji="0" lang="en-US" sz="800" b="1" i="0" u="none" strike="noStrike" kern="1200" cap="none" spc="0" normalizeH="0" baseline="0" noProof="0" dirty="0">
                <a:ln>
                  <a:noFill/>
                </a:ln>
                <a:solidFill>
                  <a:srgbClr val="4B4B4B"/>
                </a:solidFill>
                <a:effectLst/>
                <a:uLnTx/>
                <a:uFillTx/>
                <a:latin typeface="Proxima Nova Medium" panose="02000506030000020004" pitchFamily="2" charset="0"/>
              </a:rPr>
              <a:t>According to ETSI </a:t>
            </a:r>
            <a:r>
              <a:rPr kumimoji="0" lang="en-US" sz="800" b="0" i="0" u="none" strike="noStrike" kern="1200" cap="none" spc="0" normalizeH="0" baseline="0" noProof="0" dirty="0">
                <a:ln>
                  <a:noFill/>
                </a:ln>
                <a:solidFill>
                  <a:srgbClr val="4B4B4B"/>
                </a:solidFill>
                <a:effectLst/>
                <a:uLnTx/>
                <a:uFillTx/>
                <a:latin typeface="Proxima Nova Medium" panose="02000506030000020004" pitchFamily="2" charset="0"/>
              </a:rPr>
              <a:t>- DECT is the ESTI’s second most successful and widely adopted global telephony standard after GSM (i.e. Cellular). The market for DECT devices continues to grow with ~100 million devices per year. </a:t>
            </a:r>
          </a:p>
          <a:p>
            <a:pPr marL="0" marR="0" lvl="0" indent="0" algn="l" defTabSz="914400" rtl="0" eaLnBrk="1" fontAlgn="auto" latinLnBrk="0" hangingPunct="1">
              <a:lnSpc>
                <a:spcPct val="105000"/>
              </a:lnSpc>
              <a:spcBef>
                <a:spcPts val="1000"/>
              </a:spcBef>
              <a:spcAft>
                <a:spcPts val="0"/>
              </a:spcAft>
              <a:buClrTx/>
              <a:buSzPct val="90000"/>
              <a:buFont typeface="Wingdings" charset="2"/>
              <a:buNone/>
              <a:tabLst/>
              <a:defRPr/>
            </a:pPr>
            <a:endParaRPr kumimoji="0" lang="en-US" sz="800" b="0" i="0" u="none" strike="noStrike" kern="1200" cap="none" spc="0" normalizeH="0" baseline="0" noProof="0" dirty="0">
              <a:ln>
                <a:noFill/>
              </a:ln>
              <a:solidFill>
                <a:srgbClr val="4B4B4B"/>
              </a:solidFill>
              <a:effectLst/>
              <a:uLnTx/>
              <a:uFillTx/>
              <a:latin typeface="Proxima Nova Medium" panose="02000506030000020004" pitchFamily="2" charset="0"/>
            </a:endParaRPr>
          </a:p>
          <a:p>
            <a:pPr marL="0" marR="0" lvl="0" indent="0" algn="l" defTabSz="914400" rtl="0" eaLnBrk="1" fontAlgn="auto" latinLnBrk="0" hangingPunct="1">
              <a:lnSpc>
                <a:spcPct val="105000"/>
              </a:lnSpc>
              <a:spcBef>
                <a:spcPts val="1000"/>
              </a:spcBef>
              <a:spcAft>
                <a:spcPts val="0"/>
              </a:spcAft>
              <a:buClrTx/>
              <a:buSzPct val="90000"/>
              <a:buFont typeface="Wingdings" charset="2"/>
              <a:buNone/>
              <a:tabLst/>
              <a:defRPr/>
            </a:pPr>
            <a:r>
              <a:rPr kumimoji="0" lang="en-US" sz="800" b="0" i="0" u="none" strike="noStrike" kern="1200" cap="none" spc="0" normalizeH="0" baseline="0" noProof="0" dirty="0">
                <a:ln>
                  <a:noFill/>
                </a:ln>
                <a:solidFill>
                  <a:srgbClr val="4B4B4B"/>
                </a:solidFill>
                <a:effectLst/>
                <a:uLnTx/>
                <a:uFillTx/>
                <a:latin typeface="Proxima Nova Medium" panose="02000506030000020004" pitchFamily="2" charset="0"/>
              </a:rPr>
              <a:t>DECT is the global </a:t>
            </a:r>
            <a:r>
              <a:rPr kumimoji="0" lang="en-US" sz="800" b="0" i="1" u="none" strike="noStrike" kern="1200" cap="none" spc="0" normalizeH="0" baseline="0" noProof="0" dirty="0">
                <a:ln>
                  <a:noFill/>
                </a:ln>
                <a:solidFill>
                  <a:srgbClr val="4B4B4B"/>
                </a:solidFill>
                <a:effectLst/>
                <a:uLnTx/>
                <a:uFillTx/>
                <a:latin typeface="Proxima Nova Medium" panose="02000506030000020004" pitchFamily="2" charset="0"/>
              </a:rPr>
              <a:t>de-facto</a:t>
            </a:r>
            <a:r>
              <a:rPr kumimoji="0" lang="en-US" sz="800" b="0" i="0" u="none" strike="noStrike" kern="1200" cap="none" spc="0" normalizeH="0" baseline="0" noProof="0" dirty="0">
                <a:ln>
                  <a:noFill/>
                </a:ln>
                <a:solidFill>
                  <a:srgbClr val="4B4B4B"/>
                </a:solidFill>
                <a:effectLst/>
                <a:uLnTx/>
                <a:uFillTx/>
                <a:latin typeface="Proxima Nova Medium" panose="02000506030000020004" pitchFamily="2" charset="0"/>
              </a:rPr>
              <a:t> </a:t>
            </a:r>
            <a:r>
              <a:rPr kumimoji="0" lang="en-US" sz="800" b="0" i="1" u="none" strike="noStrike" kern="1200" cap="none" spc="0" normalizeH="0" baseline="0" noProof="0" dirty="0">
                <a:ln>
                  <a:noFill/>
                </a:ln>
                <a:solidFill>
                  <a:srgbClr val="4B4B4B"/>
                </a:solidFill>
                <a:effectLst/>
                <a:uLnTx/>
                <a:uFillTx/>
                <a:latin typeface="Proxima Nova Medium" panose="02000506030000020004" pitchFamily="2" charset="0"/>
              </a:rPr>
              <a:t>standard</a:t>
            </a:r>
            <a:r>
              <a:rPr kumimoji="0" lang="en-US" sz="800" b="0" i="0" u="none" strike="noStrike" kern="1200" cap="none" spc="0" normalizeH="0" baseline="0" noProof="0" dirty="0">
                <a:ln>
                  <a:noFill/>
                </a:ln>
                <a:solidFill>
                  <a:srgbClr val="4B4B4B"/>
                </a:solidFill>
                <a:effectLst/>
                <a:uLnTx/>
                <a:uFillTx/>
                <a:latin typeface="Proxima Nova Medium" panose="02000506030000020004" pitchFamily="2" charset="0"/>
              </a:rPr>
              <a:t> for cordless telephony applications. It dominates all other on-premise wireless voice technologies (i.e. including VoWiFi, analogue and other proprietary). No other cordless technology can compete in terms of world-wide acceptance, interoperability, and capability with global standards for telephony (i.e., PSTN, PABX and VoIP) applications.</a:t>
            </a:r>
          </a:p>
          <a:p>
            <a:pPr marL="0" marR="0" lvl="0" indent="0" algn="l" defTabSz="914400" rtl="0" eaLnBrk="1" fontAlgn="auto" latinLnBrk="0" hangingPunct="1">
              <a:lnSpc>
                <a:spcPct val="105000"/>
              </a:lnSpc>
              <a:spcBef>
                <a:spcPts val="1000"/>
              </a:spcBef>
              <a:spcAft>
                <a:spcPts val="0"/>
              </a:spcAft>
              <a:buClrTx/>
              <a:buSzPct val="90000"/>
              <a:buFont typeface="Wingdings" charset="2"/>
              <a:buNone/>
              <a:tabLst/>
              <a:defRPr/>
            </a:pPr>
            <a:endParaRPr kumimoji="0" lang="en-US" sz="800" b="0" i="0" u="none" strike="noStrike" kern="1200" cap="none" spc="0" normalizeH="0" baseline="0" noProof="0" dirty="0">
              <a:ln>
                <a:noFill/>
              </a:ln>
              <a:solidFill>
                <a:srgbClr val="4B4B4B"/>
              </a:solidFill>
              <a:effectLst/>
              <a:uLnTx/>
              <a:uFillTx/>
              <a:latin typeface="Proxima Nova Medium" panose="02000506030000020004" pitchFamily="2" charset="0"/>
            </a:endParaRPr>
          </a:p>
          <a:p>
            <a:pPr marL="0" marR="0" lvl="0" indent="0" algn="l" defTabSz="914400" rtl="0" eaLnBrk="1" fontAlgn="auto" latinLnBrk="0" hangingPunct="1">
              <a:lnSpc>
                <a:spcPct val="105000"/>
              </a:lnSpc>
              <a:spcBef>
                <a:spcPts val="1000"/>
              </a:spcBef>
              <a:spcAft>
                <a:spcPts val="0"/>
              </a:spcAft>
              <a:buClrTx/>
              <a:buSzPct val="90000"/>
              <a:buFont typeface="Wingdings" charset="2"/>
              <a:buNone/>
              <a:tabLst/>
              <a:defRPr/>
            </a:pPr>
            <a:r>
              <a:rPr kumimoji="0" lang="en-US" sz="800" b="0" i="0" u="none" strike="noStrike" kern="1200" cap="none" spc="0" normalizeH="0" baseline="0" noProof="0" dirty="0">
                <a:ln>
                  <a:noFill/>
                </a:ln>
                <a:solidFill>
                  <a:srgbClr val="4B4B4B"/>
                </a:solidFill>
                <a:effectLst/>
                <a:uLnTx/>
                <a:uFillTx/>
                <a:latin typeface="Proxima Nova Medium" panose="02000506030000020004" pitchFamily="2" charset="0"/>
              </a:rPr>
              <a:t>The DECT frequency spectrum allocation is 1880-1930MHz in Europe. This spectrum is </a:t>
            </a:r>
            <a:r>
              <a:rPr kumimoji="0" lang="en-US" sz="800" b="0" i="0" u="sng" strike="noStrike" kern="1200" cap="none" spc="0" normalizeH="0" baseline="0" noProof="0" dirty="0">
                <a:ln>
                  <a:noFill/>
                </a:ln>
                <a:solidFill>
                  <a:srgbClr val="4B4B4B"/>
                </a:solidFill>
                <a:effectLst/>
                <a:uLnTx/>
                <a:uFillTx/>
                <a:latin typeface="Proxima Nova Medium" panose="02000506030000020004" pitchFamily="2" charset="0"/>
              </a:rPr>
              <a:t>unlicensed</a:t>
            </a:r>
            <a:r>
              <a:rPr kumimoji="0" lang="en-US" sz="800" b="0" i="0" u="none" strike="noStrike" kern="1200" cap="none" spc="0" normalizeH="0" baseline="0" noProof="0" dirty="0">
                <a:ln>
                  <a:noFill/>
                </a:ln>
                <a:solidFill>
                  <a:srgbClr val="4B4B4B"/>
                </a:solidFill>
                <a:effectLst/>
                <a:uLnTx/>
                <a:uFillTx/>
                <a:latin typeface="Proxima Nova Medium" panose="02000506030000020004" pitchFamily="2" charset="0"/>
              </a:rPr>
              <a:t>* and technology exclusive, which ensures “interference free” operation. In US the frequency allocation is 1920- 1930MHz, also known as </a:t>
            </a:r>
            <a:r>
              <a:rPr kumimoji="0" lang="en-US" sz="800" b="1" i="0" u="none" strike="noStrike" kern="1200" cap="none" spc="0" normalizeH="0" baseline="0" noProof="0" dirty="0">
                <a:ln>
                  <a:noFill/>
                </a:ln>
                <a:solidFill>
                  <a:srgbClr val="4B4B4B"/>
                </a:solidFill>
                <a:effectLst/>
                <a:uLnTx/>
                <a:uFillTx/>
                <a:latin typeface="Proxima Nova Medium" panose="02000506030000020004" pitchFamily="2" charset="0"/>
              </a:rPr>
              <a:t>UPCS band</a:t>
            </a:r>
            <a:r>
              <a:rPr kumimoji="0" lang="en-US" sz="800" b="0" i="0" u="none" strike="noStrike" kern="1200" cap="none" spc="0" normalizeH="0" baseline="0" noProof="0" dirty="0">
                <a:ln>
                  <a:noFill/>
                </a:ln>
                <a:solidFill>
                  <a:srgbClr val="4B4B4B"/>
                </a:solidFill>
                <a:effectLst/>
                <a:uLnTx/>
                <a:uFillTx/>
                <a:latin typeface="Proxima Nova Medium" panose="02000506030000020004" pitchFamily="2" charset="0"/>
              </a:rPr>
              <a:t>. NOTE: this allocation is not technology exclusive, but is, in practice, "clean" enough to achieve similar interference-free operation.</a:t>
            </a:r>
          </a:p>
          <a:p>
            <a:endParaRPr lang="en-SE" dirty="0"/>
          </a:p>
        </p:txBody>
      </p:sp>
      <p:sp>
        <p:nvSpPr>
          <p:cNvPr id="4" name="Slide Number Placeholder 3"/>
          <p:cNvSpPr>
            <a:spLocks noGrp="1"/>
          </p:cNvSpPr>
          <p:nvPr>
            <p:ph type="sldNum" sz="quarter" idx="5"/>
          </p:nvPr>
        </p:nvSpPr>
        <p:spPr/>
        <p:txBody>
          <a:bodyPr/>
          <a:lstStyle/>
          <a:p>
            <a:fld id="{2EA09C3B-DDFE-47DF-B131-E985D0EE2EB2}" type="slidenum">
              <a:rPr lang="en-GB" smtClean="0"/>
              <a:t>18</a:t>
            </a:fld>
            <a:endParaRPr lang="en-GB"/>
          </a:p>
        </p:txBody>
      </p:sp>
    </p:spTree>
    <p:extLst>
      <p:ext uri="{BB962C8B-B14F-4D97-AF65-F5344CB8AC3E}">
        <p14:creationId xmlns:p14="http://schemas.microsoft.com/office/powerpoint/2010/main" val="4195197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Multiple supported location technologies to pinpoint user’s last known location and direction of travel </a:t>
            </a:r>
          </a:p>
          <a:p>
            <a:pPr fontAlgn="base"/>
            <a:r>
              <a:rPr lang="en-US" dirty="0"/>
              <a:t>Automated silent call after alarm allows response teams to listen in as they approach </a:t>
            </a:r>
          </a:p>
          <a:p>
            <a:pPr fontAlgn="base"/>
            <a:r>
              <a:rPr lang="en-US" dirty="0"/>
              <a:t>Optional pull-cord alarm in case handset is snatched </a:t>
            </a:r>
          </a:p>
          <a:p>
            <a:pPr lvl="0">
              <a:lnSpc>
                <a:spcPct val="100000"/>
              </a:lnSpc>
              <a:spcBef>
                <a:spcPts val="0"/>
              </a:spcBef>
              <a:buClrTx/>
              <a:buFont typeface="Arial" panose="020B0604020202020204" pitchFamily="34" charset="0"/>
              <a:buChar char="•"/>
              <a:defRPr/>
            </a:pPr>
            <a:r>
              <a:rPr lang="en-US" dirty="0">
                <a:solidFill>
                  <a:schemeClr val="bg2">
                    <a:lumMod val="25000"/>
                  </a:schemeClr>
                </a:solidFill>
                <a:latin typeface="Arial" panose="020B0604020202020204" pitchFamily="34" charset="0"/>
                <a:cs typeface="Arial" panose="020B0604020202020204" pitchFamily="34" charset="0"/>
              </a:rPr>
              <a:t>Enables fast coordinated responses directly to the staff member’s location</a:t>
            </a:r>
          </a:p>
          <a:p>
            <a:pPr lvl="0">
              <a:lnSpc>
                <a:spcPct val="100000"/>
              </a:lnSpc>
              <a:spcBef>
                <a:spcPts val="0"/>
              </a:spcBef>
              <a:buClrTx/>
              <a:buFont typeface="Arial" panose="020B0604020202020204" pitchFamily="34" charset="0"/>
              <a:buChar char="•"/>
              <a:defRPr/>
            </a:pPr>
            <a:r>
              <a:rPr lang="en-US" spc="0" dirty="0">
                <a:solidFill>
                  <a:schemeClr val="bg2">
                    <a:lumMod val="25000"/>
                  </a:schemeClr>
                </a:solidFill>
                <a:latin typeface="Arial" panose="020B0604020202020204" pitchFamily="34" charset="0"/>
                <a:cs typeface="Arial" panose="020B0604020202020204" pitchFamily="34" charset="0"/>
              </a:rPr>
              <a:t>Assures staff that they will be located (even if they are incapacitated “man down”) </a:t>
            </a:r>
          </a:p>
          <a:p>
            <a:pPr>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Enables fast coordinated responses directly to the staff member’s exact location</a:t>
            </a:r>
          </a:p>
          <a:p>
            <a:pPr>
              <a:buFont typeface="Arial" panose="020B0604020202020204" pitchFamily="34" charset="0"/>
              <a:buChar char="•"/>
            </a:pPr>
            <a:r>
              <a:rPr lang="en-US" dirty="0">
                <a:solidFill>
                  <a:schemeClr val="bg2">
                    <a:lumMod val="25000"/>
                  </a:schemeClr>
                </a:solidFill>
                <a:latin typeface="Arial" panose="020B0604020202020204" pitchFamily="34" charset="0"/>
                <a:cs typeface="Arial" panose="020B0604020202020204" pitchFamily="34" charset="0"/>
              </a:rPr>
              <a:t>Helps staff members feel secure </a:t>
            </a:r>
            <a:endParaRPr lang="en-US" sz="1400" spc="0" dirty="0">
              <a:solidFill>
                <a:schemeClr val="bg2">
                  <a:lumMod val="25000"/>
                </a:schemeClr>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EA09C3B-DDFE-47DF-B131-E985D0EE2EB2}" type="slidenum">
              <a:rPr lang="en-GB" smtClean="0"/>
              <a:t>23</a:t>
            </a:fld>
            <a:endParaRPr lang="en-GB"/>
          </a:p>
        </p:txBody>
      </p:sp>
    </p:spTree>
    <p:extLst>
      <p:ext uri="{BB962C8B-B14F-4D97-AF65-F5344CB8AC3E}">
        <p14:creationId xmlns:p14="http://schemas.microsoft.com/office/powerpoint/2010/main" val="3903558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sv-SE" sz="1200" dirty="0"/>
              <a:t>Looking for the ideal platform to integrate your mobile workflows?</a:t>
            </a:r>
          </a:p>
          <a:p>
            <a:pPr marL="0" indent="0">
              <a:buNone/>
            </a:pPr>
            <a:r>
              <a:rPr lang="sv-SE" sz="1200" dirty="0"/>
              <a:t>Look no further - Ascom Myco 4 deliver an innovative mobile application platform, adressing the demanding needs for professional users.</a:t>
            </a:r>
          </a:p>
          <a:p>
            <a:pPr marL="0" indent="0">
              <a:buNone/>
            </a:pPr>
            <a:r>
              <a:rPr lang="sv-SE" sz="1200" dirty="0"/>
              <a:t>Running Android OS onboard, Ascom Myco 4 host an open, powerful, well-known and trusted environment for any Android mobile business applications that can help solve everyday problems across all verticals and a vast variety of use cases.  </a:t>
            </a:r>
          </a:p>
          <a:p>
            <a:pPr marL="0" indent="0">
              <a:buNone/>
            </a:pPr>
            <a:r>
              <a:rPr lang="sv-SE" sz="1200" dirty="0"/>
              <a:t>In addition Myco 4 has unique software and hardware capabilities that enables more solutions and feature-rich apps – making mobile workflows even more productive.</a:t>
            </a:r>
          </a:p>
          <a:p>
            <a:pPr marL="0" indent="0">
              <a:buNone/>
            </a:pPr>
            <a:r>
              <a:rPr lang="sv-SE" sz="1200" dirty="0"/>
              <a:t>Apps can access Myco 4 interfaces and APIs to integrate with built-in barcode scanner, trigger actions by dedicated physical buttons, use top-mounted color LED to alert users, get device location or access no-movement/man-down sensors. </a:t>
            </a:r>
          </a:p>
          <a:p>
            <a:pPr marL="0" indent="0">
              <a:buNone/>
            </a:pPr>
            <a:r>
              <a:rPr lang="sv-SE" sz="1200" dirty="0"/>
              <a:t>Apps can also be supervised by Myco 4 to ensure they are operational at all times – a true testimony to the mission-critical capabilities provided by Myco 4. </a:t>
            </a:r>
          </a:p>
          <a:p>
            <a:pPr marL="0" indent="0">
              <a:buNone/>
            </a:pPr>
            <a:r>
              <a:rPr lang="sv-SE" sz="1200" dirty="0"/>
              <a:t>Integrations are made simple by using the Myco APIs SDK to further ease any development.</a:t>
            </a:r>
          </a:p>
          <a:p>
            <a:endParaRPr lang="nl-NL" dirty="0"/>
          </a:p>
        </p:txBody>
      </p:sp>
      <p:sp>
        <p:nvSpPr>
          <p:cNvPr id="4" name="Slide Number Placeholder 3"/>
          <p:cNvSpPr>
            <a:spLocks noGrp="1"/>
          </p:cNvSpPr>
          <p:nvPr>
            <p:ph type="sldNum" sz="quarter" idx="5"/>
          </p:nvPr>
        </p:nvSpPr>
        <p:spPr/>
        <p:txBody>
          <a:bodyPr/>
          <a:lstStyle/>
          <a:p>
            <a:fld id="{2EA09C3B-DDFE-47DF-B131-E985D0EE2EB2}" type="slidenum">
              <a:rPr lang="en-GB" smtClean="0"/>
              <a:t>24</a:t>
            </a:fld>
            <a:endParaRPr lang="en-GB"/>
          </a:p>
        </p:txBody>
      </p:sp>
    </p:spTree>
    <p:extLst>
      <p:ext uri="{BB962C8B-B14F-4D97-AF65-F5344CB8AC3E}">
        <p14:creationId xmlns:p14="http://schemas.microsoft.com/office/powerpoint/2010/main" val="2505030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sv-SE" sz="1200" dirty="0"/>
              <a:t>Looking for the ideal platform to integrate your mobile workflows?</a:t>
            </a:r>
          </a:p>
          <a:p>
            <a:pPr marL="0" indent="0">
              <a:buNone/>
            </a:pPr>
            <a:r>
              <a:rPr lang="sv-SE" sz="1200" dirty="0"/>
              <a:t>Look no further - Ascom Myco 4 deliver an innovative mobile application platform, adressing the demanding needs for professional users.</a:t>
            </a:r>
          </a:p>
          <a:p>
            <a:pPr marL="0" indent="0">
              <a:buNone/>
            </a:pPr>
            <a:r>
              <a:rPr lang="sv-SE" sz="1200" dirty="0"/>
              <a:t>Running Android OS onboard, Ascom Myco 4 host an open, powerful, well-known and trusted environment for any Android mobile business applications that can help solve everyday problems across all verticals and a vast variety of use cases.  </a:t>
            </a:r>
          </a:p>
          <a:p>
            <a:pPr marL="0" indent="0">
              <a:buNone/>
            </a:pPr>
            <a:r>
              <a:rPr lang="sv-SE" sz="1200" dirty="0"/>
              <a:t>In addition Myco 4 has unique software and hardware capabilities that enables more solutions and feature-rich apps – making mobile workflows even more productive.</a:t>
            </a:r>
          </a:p>
          <a:p>
            <a:pPr marL="0" indent="0">
              <a:buNone/>
            </a:pPr>
            <a:r>
              <a:rPr lang="sv-SE" sz="1200" dirty="0"/>
              <a:t>Apps can access Myco 4 interfaces and APIs to integrate with built-in barcode scanner, trigger actions by dedicated physical buttons, use top-mounted color LED to alert users, get device location or access no-movement/man-down sensors. </a:t>
            </a:r>
          </a:p>
          <a:p>
            <a:pPr marL="0" indent="0">
              <a:buNone/>
            </a:pPr>
            <a:r>
              <a:rPr lang="sv-SE" sz="1200" dirty="0"/>
              <a:t>Apps can also be supervised by Myco 4 to ensure they are operational at all times – a true testimony to the mission-critical capabilities provided by Myco 4. </a:t>
            </a:r>
          </a:p>
          <a:p>
            <a:pPr marL="0" indent="0">
              <a:buNone/>
            </a:pPr>
            <a:r>
              <a:rPr lang="sv-SE" sz="1200" dirty="0"/>
              <a:t>Integrations are made simple by using the Myco APIs SDK to further ease any development.</a:t>
            </a:r>
          </a:p>
          <a:p>
            <a:endParaRPr lang="nl-NL" dirty="0"/>
          </a:p>
        </p:txBody>
      </p:sp>
      <p:sp>
        <p:nvSpPr>
          <p:cNvPr id="4" name="Slide Number Placeholder 3"/>
          <p:cNvSpPr>
            <a:spLocks noGrp="1"/>
          </p:cNvSpPr>
          <p:nvPr>
            <p:ph type="sldNum" sz="quarter" idx="5"/>
          </p:nvPr>
        </p:nvSpPr>
        <p:spPr/>
        <p:txBody>
          <a:bodyPr/>
          <a:lstStyle/>
          <a:p>
            <a:fld id="{2EA09C3B-DDFE-47DF-B131-E985D0EE2EB2}" type="slidenum">
              <a:rPr lang="en-GB" smtClean="0"/>
              <a:t>25</a:t>
            </a:fld>
            <a:endParaRPr lang="en-GB"/>
          </a:p>
        </p:txBody>
      </p:sp>
    </p:spTree>
    <p:extLst>
      <p:ext uri="{BB962C8B-B14F-4D97-AF65-F5344CB8AC3E}">
        <p14:creationId xmlns:p14="http://schemas.microsoft.com/office/powerpoint/2010/main" val="494584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2EA09C3B-DDFE-47DF-B131-E985D0EE2EB2}" type="slidenum">
              <a:rPr lang="en-GB" smtClean="0"/>
              <a:t>31</a:t>
            </a:fld>
            <a:endParaRPr lang="en-GB"/>
          </a:p>
        </p:txBody>
      </p:sp>
    </p:spTree>
    <p:extLst>
      <p:ext uri="{BB962C8B-B14F-4D97-AF65-F5344CB8AC3E}">
        <p14:creationId xmlns:p14="http://schemas.microsoft.com/office/powerpoint/2010/main" val="1222313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2EA09C3B-DDFE-47DF-B131-E985D0EE2EB2}" type="slidenum">
              <a:rPr lang="en-GB" smtClean="0"/>
              <a:t>32</a:t>
            </a:fld>
            <a:endParaRPr lang="en-GB"/>
          </a:p>
        </p:txBody>
      </p:sp>
    </p:spTree>
    <p:extLst>
      <p:ext uri="{BB962C8B-B14F-4D97-AF65-F5344CB8AC3E}">
        <p14:creationId xmlns:p14="http://schemas.microsoft.com/office/powerpoint/2010/main" val="2823185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338">
              <a:defRPr/>
            </a:pPr>
            <a:fld id="{35D635BD-0F4E-B44B-8F6D-A65E1683435F}" type="slidenum">
              <a:rPr lang="en-GB">
                <a:solidFill>
                  <a:prstClr val="black"/>
                </a:solidFill>
                <a:latin typeface="Calibri" panose="020F0502020204030204"/>
              </a:rPr>
              <a:pPr defTabSz="966338">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1569843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2EA09C3B-DDFE-47DF-B131-E985D0EE2EB2}" type="slidenum">
              <a:rPr lang="en-GB" smtClean="0"/>
              <a:t>36</a:t>
            </a:fld>
            <a:endParaRPr lang="en-GB"/>
          </a:p>
        </p:txBody>
      </p:sp>
    </p:spTree>
    <p:extLst>
      <p:ext uri="{BB962C8B-B14F-4D97-AF65-F5344CB8AC3E}">
        <p14:creationId xmlns:p14="http://schemas.microsoft.com/office/powerpoint/2010/main" val="882961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2EA09C3B-DDFE-47DF-B131-E985D0EE2EB2}" type="slidenum">
              <a:rPr lang="en-GB" smtClean="0"/>
              <a:t>37</a:t>
            </a:fld>
            <a:endParaRPr lang="en-GB"/>
          </a:p>
        </p:txBody>
      </p:sp>
    </p:spTree>
    <p:extLst>
      <p:ext uri="{BB962C8B-B14F-4D97-AF65-F5344CB8AC3E}">
        <p14:creationId xmlns:p14="http://schemas.microsoft.com/office/powerpoint/2010/main" val="2630000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CIC – Charging Interface Connector</a:t>
            </a:r>
          </a:p>
        </p:txBody>
      </p:sp>
      <p:sp>
        <p:nvSpPr>
          <p:cNvPr id="4" name="Slide Number Placeholder 3"/>
          <p:cNvSpPr>
            <a:spLocks noGrp="1"/>
          </p:cNvSpPr>
          <p:nvPr>
            <p:ph type="sldNum" sz="quarter" idx="5"/>
          </p:nvPr>
        </p:nvSpPr>
        <p:spPr/>
        <p:txBody>
          <a:bodyPr/>
          <a:lstStyle/>
          <a:p>
            <a:fld id="{2EA09C3B-DDFE-47DF-B131-E985D0EE2EB2}" type="slidenum">
              <a:rPr lang="en-GB" smtClean="0"/>
              <a:t>39</a:t>
            </a:fld>
            <a:endParaRPr lang="en-GB"/>
          </a:p>
        </p:txBody>
      </p:sp>
    </p:spTree>
    <p:extLst>
      <p:ext uri="{BB962C8B-B14F-4D97-AF65-F5344CB8AC3E}">
        <p14:creationId xmlns:p14="http://schemas.microsoft.com/office/powerpoint/2010/main" val="1255041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CC8157-3169-44F6-879C-D4A5C08DD9C8}" type="slidenum">
              <a:rPr lang="en-GB" smtClean="0"/>
              <a:pPr>
                <a:defRPr/>
              </a:pPr>
              <a:t>42</a:t>
            </a:fld>
            <a:endParaRPr lang="en-GB"/>
          </a:p>
        </p:txBody>
      </p:sp>
    </p:spTree>
    <p:extLst>
      <p:ext uri="{BB962C8B-B14F-4D97-AF65-F5344CB8AC3E}">
        <p14:creationId xmlns:p14="http://schemas.microsoft.com/office/powerpoint/2010/main" val="1814434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2EA09C3B-DDFE-47DF-B131-E985D0EE2EB2}" type="slidenum">
              <a:rPr lang="en-GB" smtClean="0"/>
              <a:t>43</a:t>
            </a:fld>
            <a:endParaRPr lang="en-GB"/>
          </a:p>
        </p:txBody>
      </p:sp>
    </p:spTree>
    <p:extLst>
      <p:ext uri="{BB962C8B-B14F-4D97-AF65-F5344CB8AC3E}">
        <p14:creationId xmlns:p14="http://schemas.microsoft.com/office/powerpoint/2010/main" val="3268900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FF3B3-F0A9-E014-D128-48702BCFF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A361A4-2CAD-2AD6-36FE-B9753E1E5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D1C58-ABEA-13AC-12E9-D0CF334133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405432-BDD2-DA96-75A1-7EFF57C9F7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09C3B-DDFE-47DF-B131-E985D0EE2EB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770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24DD0-0EA9-A9C7-14AE-841379C56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1FF9A-A319-64E9-78E7-D11349CA48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CB2E2C-ECDA-A8C8-7F5D-FAF14CC7F1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AD1C4C-CA7E-5A88-9B3E-DEFE7E3290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09C3B-DDFE-47DF-B131-E985D0EE2EB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240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CC8157-3169-44F6-879C-D4A5C08DD9C8}" type="slidenum">
              <a:rPr lang="en-GB" smtClean="0"/>
              <a:pPr>
                <a:defRPr/>
              </a:pPr>
              <a:t>4</a:t>
            </a:fld>
            <a:endParaRPr lang="en-GB"/>
          </a:p>
        </p:txBody>
      </p:sp>
    </p:spTree>
    <p:extLst>
      <p:ext uri="{BB962C8B-B14F-4D97-AF65-F5344CB8AC3E}">
        <p14:creationId xmlns:p14="http://schemas.microsoft.com/office/powerpoint/2010/main" val="86394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47CC8157-3169-44F6-879C-D4A5C08DD9C8}" type="slidenum">
              <a:rPr lang="en-GB" smtClean="0"/>
              <a:pPr>
                <a:defRPr/>
              </a:pPr>
              <a:t>6</a:t>
            </a:fld>
            <a:endParaRPr lang="en-GB"/>
          </a:p>
        </p:txBody>
      </p:sp>
    </p:spTree>
    <p:extLst>
      <p:ext uri="{BB962C8B-B14F-4D97-AF65-F5344CB8AC3E}">
        <p14:creationId xmlns:p14="http://schemas.microsoft.com/office/powerpoint/2010/main" val="2026329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2EA09C3B-DDFE-47DF-B131-E985D0EE2EB2}" type="slidenum">
              <a:rPr lang="en-GB" smtClean="0"/>
              <a:t>7</a:t>
            </a:fld>
            <a:endParaRPr lang="en-GB"/>
          </a:p>
        </p:txBody>
      </p:sp>
    </p:spTree>
    <p:extLst>
      <p:ext uri="{BB962C8B-B14F-4D97-AF65-F5344CB8AC3E}">
        <p14:creationId xmlns:p14="http://schemas.microsoft.com/office/powerpoint/2010/main" val="1250168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4980D-7760-44CB-8CB3-7BBEF906D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342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Shut down or reboot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Shareable and secure — preserves information security as application data is automatically wiped whenever user logs out or Myco 4 is docked in charger.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4980D-7760-44CB-8CB3-7BBEF906D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119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Smart at-a-glance notifications (color, sound, rhythm  and vibrations)  and this parallels alarming standards </a:t>
            </a:r>
          </a:p>
          <a:p>
            <a:pPr algn="l"/>
            <a:r>
              <a:rPr lang="en-US" b="0" i="0" dirty="0">
                <a:solidFill>
                  <a:srgbClr val="212529"/>
                </a:solidFill>
                <a:effectLst/>
                <a:latin typeface="Inter var ISO"/>
              </a:rPr>
              <a:t>IEC 60601-1-8:2006  Medical electrical equipment — Part 1-8: General requirements for basic safety and essential performance — Collateral standard: General requirements, tests and guidance for alarm systems in medical electrical equipment and medical electrical systems</a:t>
            </a:r>
          </a:p>
          <a:p>
            <a:pPr algn="l"/>
            <a:r>
              <a:rPr lang="en-US" b="0" i="0" dirty="0">
                <a:solidFill>
                  <a:srgbClr val="212529"/>
                </a:solidFill>
                <a:effectLst/>
                <a:latin typeface="Inter var ISO"/>
              </a:rPr>
              <a:t>Aligns with nurse call dome lights notifications</a:t>
            </a:r>
          </a:p>
          <a:p>
            <a:pPr algn="l"/>
            <a:endParaRPr lang="en-US" b="0" i="0" dirty="0">
              <a:solidFill>
                <a:srgbClr val="212529"/>
              </a:solidFill>
              <a:effectLst/>
              <a:latin typeface="Inter var ISO"/>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4980D-7760-44CB-8CB3-7BBEF906D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428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Ericsson and Nokia 5G equipment have been tested.</a:t>
            </a:r>
          </a:p>
          <a:p>
            <a:r>
              <a:rPr lang="en-US" dirty="0"/>
              <a:t>It is very expensive to add a 5G voice in a private network. Using the native SIP client on Ascom Myco 4 together with a SIP PBX is a cost-effective solution for voice in a private 5G network.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4980D-7760-44CB-8CB3-7BBEF906D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932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ascom.com/" TargetMode="External"/><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colo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08F142-B3BF-40FF-8F8A-539F467F2FDB}"/>
              </a:ext>
            </a:extLst>
          </p:cNvPr>
          <p:cNvSpPr/>
          <p:nvPr userDrawn="1"/>
        </p:nvSpPr>
        <p:spPr>
          <a:xfrm>
            <a:off x="0" y="0"/>
            <a:ext cx="12192000" cy="6000108"/>
          </a:xfrm>
          <a:prstGeom prst="rect">
            <a:avLst/>
          </a:prstGeom>
          <a:solidFill>
            <a:schemeClr val="accent3">
              <a:alpha val="2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no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1" i="0" u="none" strike="noStrike" cap="none" spc="0" normalizeH="0" baseline="0" noProof="0" dirty="0">
              <a:ln>
                <a:noFill/>
              </a:ln>
              <a:solidFill>
                <a:srgbClr val="000000"/>
              </a:solidFill>
              <a:effectLst/>
              <a:uFillTx/>
              <a:latin typeface="+mn-lt"/>
              <a:ea typeface="+mn-ea"/>
              <a:cs typeface="+mn-cs"/>
              <a:sym typeface="Calibri"/>
            </a:endParaRPr>
          </a:p>
        </p:txBody>
      </p:sp>
      <p:sp>
        <p:nvSpPr>
          <p:cNvPr id="2" name="Title 1">
            <a:extLst>
              <a:ext uri="{FF2B5EF4-FFF2-40B4-BE49-F238E27FC236}">
                <a16:creationId xmlns:a16="http://schemas.microsoft.com/office/drawing/2014/main" id="{5D040FBD-F842-894B-6CAE-3B22DBADE54F}"/>
              </a:ext>
            </a:extLst>
          </p:cNvPr>
          <p:cNvSpPr>
            <a:spLocks noGrp="1"/>
          </p:cNvSpPr>
          <p:nvPr>
            <p:ph type="ctrTitle" hasCustomPrompt="1"/>
          </p:nvPr>
        </p:nvSpPr>
        <p:spPr>
          <a:xfrm>
            <a:off x="514213" y="2240360"/>
            <a:ext cx="9144000" cy="954107"/>
          </a:xfrm>
        </p:spPr>
        <p:txBody>
          <a:bodyPr anchor="b"/>
          <a:lstStyle>
            <a:lvl1pPr algn="l">
              <a:defRPr sz="2800" b="0" i="0">
                <a:latin typeface="+mj-lt"/>
              </a:defRPr>
            </a:lvl1pPr>
          </a:lstStyle>
          <a:p>
            <a:r>
              <a:rPr lang="en-GB" dirty="0"/>
              <a:t>Add presentation Title</a:t>
            </a:r>
            <a:endParaRPr lang="en-US" dirty="0"/>
          </a:p>
        </p:txBody>
      </p:sp>
      <p:sp>
        <p:nvSpPr>
          <p:cNvPr id="3" name="Subtitle 2">
            <a:extLst>
              <a:ext uri="{FF2B5EF4-FFF2-40B4-BE49-F238E27FC236}">
                <a16:creationId xmlns:a16="http://schemas.microsoft.com/office/drawing/2014/main" id="{38D3AA1F-6B86-372D-248A-13C2AFF50441}"/>
              </a:ext>
            </a:extLst>
          </p:cNvPr>
          <p:cNvSpPr>
            <a:spLocks noGrp="1"/>
          </p:cNvSpPr>
          <p:nvPr>
            <p:ph type="subTitle" idx="1" hasCustomPrompt="1"/>
          </p:nvPr>
        </p:nvSpPr>
        <p:spPr>
          <a:xfrm>
            <a:off x="514213" y="3427012"/>
            <a:ext cx="9144000" cy="307777"/>
          </a:xfrm>
        </p:spPr>
        <p:txBody>
          <a:bodyPr/>
          <a:lstStyle>
            <a:lvl1pPr marL="0" indent="0" algn="l">
              <a:lnSpc>
                <a:spcPct val="100000"/>
              </a:lnSpc>
              <a:spcBef>
                <a:spcPts val="0"/>
              </a:spcBef>
              <a:buNone/>
              <a:defRPr sz="1400" b="0" i="1">
                <a:latin typeface="Proxima Nova Light" panose="020B030303050206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Add presenters name or Location</a:t>
            </a:r>
            <a:endParaRPr lang="en-US" dirty="0"/>
          </a:p>
        </p:txBody>
      </p:sp>
      <p:pic>
        <p:nvPicPr>
          <p:cNvPr id="10" name="Picture 9">
            <a:extLst>
              <a:ext uri="{FF2B5EF4-FFF2-40B4-BE49-F238E27FC236}">
                <a16:creationId xmlns:a16="http://schemas.microsoft.com/office/drawing/2014/main" id="{C0820C26-A1C0-74AF-6280-C19375D72D4D}"/>
              </a:ext>
            </a:extLst>
          </p:cNvPr>
          <p:cNvPicPr>
            <a:picLocks noChangeAspect="1"/>
          </p:cNvPicPr>
          <p:nvPr userDrawn="1"/>
        </p:nvPicPr>
        <p:blipFill>
          <a:blip r:embed="rId2"/>
          <a:stretch>
            <a:fillRect/>
          </a:stretch>
        </p:blipFill>
        <p:spPr>
          <a:xfrm>
            <a:off x="10325530" y="6316676"/>
            <a:ext cx="1268680" cy="263563"/>
          </a:xfrm>
          <a:prstGeom prst="rect">
            <a:avLst/>
          </a:prstGeom>
        </p:spPr>
      </p:pic>
    </p:spTree>
    <p:extLst>
      <p:ext uri="{BB962C8B-B14F-4D97-AF65-F5344CB8AC3E}">
        <p14:creationId xmlns:p14="http://schemas.microsoft.com/office/powerpoint/2010/main" val="3945217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and table">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E40D6D5D-75F0-0E90-9A75-278B0AB19892}"/>
              </a:ext>
            </a:extLst>
          </p:cNvPr>
          <p:cNvSpPr>
            <a:spLocks noGrp="1"/>
          </p:cNvSpPr>
          <p:nvPr>
            <p:ph type="pic" sz="quarter" idx="14" hasCustomPrompt="1"/>
          </p:nvPr>
        </p:nvSpPr>
        <p:spPr>
          <a:xfrm>
            <a:off x="6740432" y="1940188"/>
            <a:ext cx="4983565" cy="3533148"/>
          </a:xfrm>
          <a:prstGeom prst="roundRect">
            <a:avLst>
              <a:gd name="adj" fmla="val 2488"/>
            </a:avLst>
          </a:prstGeom>
          <a:solidFill>
            <a:schemeClr val="accent5"/>
          </a:solidFill>
        </p:spPr>
        <p:txBody>
          <a:bodyPr tIns="720000"/>
          <a:lstStyle>
            <a:lvl1pPr algn="ctr">
              <a:defRPr/>
            </a:lvl1pPr>
          </a:lstStyle>
          <a:p>
            <a:r>
              <a:rPr lang="en-US" noProof="0" dirty="0"/>
              <a:t>Photo</a:t>
            </a:r>
          </a:p>
        </p:txBody>
      </p:sp>
      <p:sp>
        <p:nvSpPr>
          <p:cNvPr id="3" name="Underrubrik 2">
            <a:extLst>
              <a:ext uri="{FF2B5EF4-FFF2-40B4-BE49-F238E27FC236}">
                <a16:creationId xmlns:a16="http://schemas.microsoft.com/office/drawing/2014/main" id="{3FF447CD-2DA1-2D4F-B16B-9E4A05048B1C}"/>
              </a:ext>
            </a:extLst>
          </p:cNvPr>
          <p:cNvSpPr>
            <a:spLocks noGrp="1"/>
          </p:cNvSpPr>
          <p:nvPr>
            <p:ph type="subTitle" idx="1" hasCustomPrompt="1"/>
          </p:nvPr>
        </p:nvSpPr>
        <p:spPr>
          <a:xfrm>
            <a:off x="514801" y="951869"/>
            <a:ext cx="10515600" cy="324000"/>
          </a:xfrm>
          <a:prstGeom prst="rect">
            <a:avLst/>
          </a:prstGeom>
        </p:spPr>
        <p:txBody>
          <a:bodyPr/>
          <a:lstStyle>
            <a:lvl1pPr marL="0" indent="0" algn="l">
              <a:lnSpc>
                <a:spcPct val="99000"/>
              </a:lnSpc>
              <a:buNone/>
              <a:defRPr sz="1600" b="0" i="1" spc="30" baseline="0">
                <a:solidFill>
                  <a:schemeClr val="tx1"/>
                </a:solidFill>
                <a:latin typeface="Proxima Nova Light" panose="020B030303050206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 </a:t>
            </a:r>
          </a:p>
        </p:txBody>
      </p:sp>
      <p:sp>
        <p:nvSpPr>
          <p:cNvPr id="5" name="Footer Placeholder 4">
            <a:extLst>
              <a:ext uri="{FF2B5EF4-FFF2-40B4-BE49-F238E27FC236}">
                <a16:creationId xmlns:a16="http://schemas.microsoft.com/office/drawing/2014/main" id="{F064553E-0E7E-F1D4-7333-62ACBD94937C}"/>
              </a:ext>
            </a:extLst>
          </p:cNvPr>
          <p:cNvSpPr>
            <a:spLocks noGrp="1"/>
          </p:cNvSpPr>
          <p:nvPr>
            <p:ph type="ftr" sz="quarter" idx="10"/>
          </p:nvPr>
        </p:nvSpPr>
        <p:spPr/>
        <p:txBody>
          <a:bodyPr/>
          <a:lstStyle/>
          <a:p>
            <a:r>
              <a:rPr lang="pt-BR" noProof="0" dirty="0"/>
              <a:t>Ascom Myco 4 – Sales Deck </a:t>
            </a:r>
            <a:endParaRPr lang="en-US" noProof="0" dirty="0"/>
          </a:p>
        </p:txBody>
      </p:sp>
      <p:sp>
        <p:nvSpPr>
          <p:cNvPr id="6" name="Slide Number Placeholder 5">
            <a:extLst>
              <a:ext uri="{FF2B5EF4-FFF2-40B4-BE49-F238E27FC236}">
                <a16:creationId xmlns:a16="http://schemas.microsoft.com/office/drawing/2014/main" id="{2EDA726A-B265-BFF9-A292-8061FE16B1E6}"/>
              </a:ext>
            </a:extLst>
          </p:cNvPr>
          <p:cNvSpPr>
            <a:spLocks noGrp="1"/>
          </p:cNvSpPr>
          <p:nvPr>
            <p:ph type="sldNum" sz="quarter" idx="11"/>
          </p:nvPr>
        </p:nvSpPr>
        <p:spPr/>
        <p:txBody>
          <a:bodyPr/>
          <a:lstStyle/>
          <a:p>
            <a:fld id="{C99E46AF-EC69-4003-B99F-7251BF543429}" type="slidenum">
              <a:rPr lang="en-US" noProof="0" smtClean="0"/>
              <a:pPr/>
              <a:t>‹Nº›</a:t>
            </a:fld>
            <a:endParaRPr lang="en-US" noProof="0"/>
          </a:p>
        </p:txBody>
      </p:sp>
      <p:sp>
        <p:nvSpPr>
          <p:cNvPr id="2" name="Title 1">
            <a:extLst>
              <a:ext uri="{FF2B5EF4-FFF2-40B4-BE49-F238E27FC236}">
                <a16:creationId xmlns:a16="http://schemas.microsoft.com/office/drawing/2014/main" id="{A5A93B3F-1C82-EDA4-6BA2-31BD10734B28}"/>
              </a:ext>
            </a:extLst>
          </p:cNvPr>
          <p:cNvSpPr>
            <a:spLocks noGrp="1"/>
          </p:cNvSpPr>
          <p:nvPr>
            <p:ph type="title"/>
          </p:nvPr>
        </p:nvSpPr>
        <p:spPr>
          <a:xfrm>
            <a:off x="514800" y="380918"/>
            <a:ext cx="10515600" cy="540000"/>
          </a:xfrm>
        </p:spPr>
        <p:txBody>
          <a:bodyPr anchor="t" anchorCtr="0"/>
          <a:lstStyle>
            <a:lvl1pPr>
              <a:lnSpc>
                <a:spcPct val="99000"/>
              </a:lnSpc>
              <a:defRPr/>
            </a:lvl1pPr>
          </a:lstStyle>
          <a:p>
            <a:r>
              <a:rPr lang="sv-SE" noProof="0"/>
              <a:t>Klicka här för att ändra mall för rubrikformat</a:t>
            </a:r>
            <a:endParaRPr lang="en-US" noProof="0" dirty="0"/>
          </a:p>
        </p:txBody>
      </p:sp>
      <p:sp>
        <p:nvSpPr>
          <p:cNvPr id="18" name="Table Placeholder 17">
            <a:extLst>
              <a:ext uri="{FF2B5EF4-FFF2-40B4-BE49-F238E27FC236}">
                <a16:creationId xmlns:a16="http://schemas.microsoft.com/office/drawing/2014/main" id="{12181922-CED7-6EBD-DDB9-3ED27CC5A59F}"/>
              </a:ext>
            </a:extLst>
          </p:cNvPr>
          <p:cNvSpPr>
            <a:spLocks noGrp="1"/>
          </p:cNvSpPr>
          <p:nvPr>
            <p:ph type="tbl" sz="quarter" idx="18"/>
          </p:nvPr>
        </p:nvSpPr>
        <p:spPr>
          <a:xfrm>
            <a:off x="579600" y="1940188"/>
            <a:ext cx="5679551" cy="3533148"/>
          </a:xfrm>
        </p:spPr>
        <p:txBody>
          <a:bodyPr tIns="900000"/>
          <a:lstStyle>
            <a:lvl1pPr algn="ctr">
              <a:defRPr/>
            </a:lvl1pPr>
          </a:lstStyle>
          <a:p>
            <a:r>
              <a:rPr lang="sv-SE" noProof="0"/>
              <a:t>Klicka på ikonen för att lägga till en tabell</a:t>
            </a:r>
            <a:endParaRPr lang="en-US" noProof="0"/>
          </a:p>
        </p:txBody>
      </p:sp>
      <p:sp>
        <p:nvSpPr>
          <p:cNvPr id="20" name="Text Placeholder 26">
            <a:extLst>
              <a:ext uri="{FF2B5EF4-FFF2-40B4-BE49-F238E27FC236}">
                <a16:creationId xmlns:a16="http://schemas.microsoft.com/office/drawing/2014/main" id="{37A5E507-9FEB-002C-162F-ECC4ED526020}"/>
              </a:ext>
            </a:extLst>
          </p:cNvPr>
          <p:cNvSpPr>
            <a:spLocks noGrp="1"/>
          </p:cNvSpPr>
          <p:nvPr>
            <p:ph type="body" sz="quarter" idx="19" hasCustomPrompt="1"/>
          </p:nvPr>
        </p:nvSpPr>
        <p:spPr>
          <a:xfrm>
            <a:off x="6740433" y="5646381"/>
            <a:ext cx="5074850" cy="216000"/>
          </a:xfrm>
        </p:spPr>
        <p:txBody>
          <a:bodyPr/>
          <a:lstStyle>
            <a:lvl1pPr algn="r">
              <a:lnSpc>
                <a:spcPct val="100000"/>
              </a:lnSpc>
              <a:spcBef>
                <a:spcPts val="0"/>
              </a:spcBef>
              <a:defRPr sz="800"/>
            </a:lvl1pPr>
          </a:lstStyle>
          <a:p>
            <a:pPr lvl="0"/>
            <a:r>
              <a:rPr lang="en-US" noProof="0"/>
              <a:t>Reference:</a:t>
            </a:r>
          </a:p>
        </p:txBody>
      </p:sp>
    </p:spTree>
    <p:extLst>
      <p:ext uri="{BB962C8B-B14F-4D97-AF65-F5344CB8AC3E}">
        <p14:creationId xmlns:p14="http://schemas.microsoft.com/office/powerpoint/2010/main" val="1094895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and icons">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C6AA17A4-DA54-1901-4148-13ABC22672BF}"/>
              </a:ext>
            </a:extLst>
          </p:cNvPr>
          <p:cNvSpPr>
            <a:spLocks noGrp="1"/>
          </p:cNvSpPr>
          <p:nvPr userDrawn="1">
            <p:ph type="pic" sz="quarter" idx="12" hasCustomPrompt="1"/>
          </p:nvPr>
        </p:nvSpPr>
        <p:spPr>
          <a:xfrm>
            <a:off x="514800" y="2134591"/>
            <a:ext cx="1080000" cy="945547"/>
          </a:xfrm>
          <a:noFill/>
        </p:spPr>
        <p:txBody>
          <a:bodyPr bIns="144000" anchor="b" anchorCtr="0"/>
          <a:lstStyle>
            <a:lvl1pPr algn="ctr">
              <a:defRPr sz="1200" b="0"/>
            </a:lvl1pPr>
          </a:lstStyle>
          <a:p>
            <a:r>
              <a:rPr lang="en-US" noProof="0"/>
              <a:t>Icon</a:t>
            </a:r>
          </a:p>
        </p:txBody>
      </p:sp>
      <p:sp>
        <p:nvSpPr>
          <p:cNvPr id="3" name="Underrubrik 2">
            <a:extLst>
              <a:ext uri="{FF2B5EF4-FFF2-40B4-BE49-F238E27FC236}">
                <a16:creationId xmlns:a16="http://schemas.microsoft.com/office/drawing/2014/main" id="{3FF447CD-2DA1-2D4F-B16B-9E4A05048B1C}"/>
              </a:ext>
            </a:extLst>
          </p:cNvPr>
          <p:cNvSpPr>
            <a:spLocks noGrp="1"/>
          </p:cNvSpPr>
          <p:nvPr>
            <p:ph type="subTitle" idx="1" hasCustomPrompt="1"/>
          </p:nvPr>
        </p:nvSpPr>
        <p:spPr>
          <a:xfrm>
            <a:off x="514801" y="951869"/>
            <a:ext cx="10515600" cy="324000"/>
          </a:xfrm>
          <a:prstGeom prst="rect">
            <a:avLst/>
          </a:prstGeom>
        </p:spPr>
        <p:txBody>
          <a:bodyPr/>
          <a:lstStyle>
            <a:lvl1pPr marL="0" indent="0" algn="l">
              <a:lnSpc>
                <a:spcPct val="99000"/>
              </a:lnSpc>
              <a:buNone/>
              <a:defRPr sz="1600" b="0" i="1" spc="30" baseline="0">
                <a:solidFill>
                  <a:schemeClr val="tx1"/>
                </a:solidFill>
                <a:latin typeface="Proxima Nova Light" panose="020B030303050206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 </a:t>
            </a:r>
          </a:p>
        </p:txBody>
      </p:sp>
      <p:sp>
        <p:nvSpPr>
          <p:cNvPr id="5" name="Footer Placeholder 4">
            <a:extLst>
              <a:ext uri="{FF2B5EF4-FFF2-40B4-BE49-F238E27FC236}">
                <a16:creationId xmlns:a16="http://schemas.microsoft.com/office/drawing/2014/main" id="{F064553E-0E7E-F1D4-7333-62ACBD94937C}"/>
              </a:ext>
            </a:extLst>
          </p:cNvPr>
          <p:cNvSpPr>
            <a:spLocks noGrp="1"/>
          </p:cNvSpPr>
          <p:nvPr>
            <p:ph type="ftr" sz="quarter" idx="10"/>
          </p:nvPr>
        </p:nvSpPr>
        <p:spPr/>
        <p:txBody>
          <a:bodyPr/>
          <a:lstStyle/>
          <a:p>
            <a:r>
              <a:rPr lang="pt-BR" noProof="0" dirty="0"/>
              <a:t>Ascom Myco 4 – Sales Deck </a:t>
            </a:r>
            <a:endParaRPr lang="en-US" noProof="0" dirty="0"/>
          </a:p>
        </p:txBody>
      </p:sp>
      <p:sp>
        <p:nvSpPr>
          <p:cNvPr id="6" name="Slide Number Placeholder 5">
            <a:extLst>
              <a:ext uri="{FF2B5EF4-FFF2-40B4-BE49-F238E27FC236}">
                <a16:creationId xmlns:a16="http://schemas.microsoft.com/office/drawing/2014/main" id="{2EDA726A-B265-BFF9-A292-8061FE16B1E6}"/>
              </a:ext>
            </a:extLst>
          </p:cNvPr>
          <p:cNvSpPr>
            <a:spLocks noGrp="1"/>
          </p:cNvSpPr>
          <p:nvPr>
            <p:ph type="sldNum" sz="quarter" idx="11"/>
          </p:nvPr>
        </p:nvSpPr>
        <p:spPr/>
        <p:txBody>
          <a:bodyPr/>
          <a:lstStyle/>
          <a:p>
            <a:fld id="{C99E46AF-EC69-4003-B99F-7251BF543429}" type="slidenum">
              <a:rPr lang="en-US" noProof="0" smtClean="0"/>
              <a:pPr/>
              <a:t>‹Nº›</a:t>
            </a:fld>
            <a:endParaRPr lang="en-US" noProof="0"/>
          </a:p>
        </p:txBody>
      </p:sp>
      <p:sp>
        <p:nvSpPr>
          <p:cNvPr id="2" name="Title 1">
            <a:extLst>
              <a:ext uri="{FF2B5EF4-FFF2-40B4-BE49-F238E27FC236}">
                <a16:creationId xmlns:a16="http://schemas.microsoft.com/office/drawing/2014/main" id="{A5A93B3F-1C82-EDA4-6BA2-31BD10734B28}"/>
              </a:ext>
            </a:extLst>
          </p:cNvPr>
          <p:cNvSpPr>
            <a:spLocks noGrp="1"/>
          </p:cNvSpPr>
          <p:nvPr>
            <p:ph type="title"/>
          </p:nvPr>
        </p:nvSpPr>
        <p:spPr>
          <a:xfrm>
            <a:off x="514800" y="380918"/>
            <a:ext cx="10515600" cy="540000"/>
          </a:xfrm>
        </p:spPr>
        <p:txBody>
          <a:bodyPr anchor="t" anchorCtr="0"/>
          <a:lstStyle>
            <a:lvl1pPr>
              <a:lnSpc>
                <a:spcPct val="99000"/>
              </a:lnSpc>
              <a:defRPr/>
            </a:lvl1pPr>
          </a:lstStyle>
          <a:p>
            <a:r>
              <a:rPr lang="sv-SE" noProof="0"/>
              <a:t>Klicka här för att ändra mall för rubrikformat</a:t>
            </a:r>
            <a:endParaRPr lang="en-US" noProof="0" dirty="0"/>
          </a:p>
        </p:txBody>
      </p:sp>
      <p:sp>
        <p:nvSpPr>
          <p:cNvPr id="38" name="Text Placeholder 37">
            <a:extLst>
              <a:ext uri="{FF2B5EF4-FFF2-40B4-BE49-F238E27FC236}">
                <a16:creationId xmlns:a16="http://schemas.microsoft.com/office/drawing/2014/main" id="{281B83CA-C01B-79A6-9076-4AD551546B49}"/>
              </a:ext>
            </a:extLst>
          </p:cNvPr>
          <p:cNvSpPr>
            <a:spLocks noGrp="1"/>
          </p:cNvSpPr>
          <p:nvPr userDrawn="1">
            <p:ph type="body" sz="quarter" idx="16"/>
          </p:nvPr>
        </p:nvSpPr>
        <p:spPr>
          <a:xfrm>
            <a:off x="1640388" y="2458800"/>
            <a:ext cx="2524272" cy="549501"/>
          </a:xfrm>
        </p:spPr>
        <p:txBody>
          <a:bodyPr/>
          <a:lstStyle>
            <a:lvl1pPr>
              <a:lnSpc>
                <a:spcPct val="110000"/>
              </a:lnSpc>
              <a:spcBef>
                <a:spcPts val="400"/>
              </a:spcBef>
              <a:defRPr sz="1000"/>
            </a:lvl1pPr>
            <a:lvl2pPr marL="0">
              <a:defRPr/>
            </a:lvl2pPr>
            <a:lvl3pPr marL="0">
              <a:defRPr/>
            </a:lvl3pPr>
            <a:lvl4pPr marL="0">
              <a:defRPr/>
            </a:lvl4pPr>
            <a:lvl5pPr marL="0">
              <a:defRPr/>
            </a:lvl5pPr>
          </a:lstStyle>
          <a:p>
            <a:pPr lvl="0"/>
            <a:r>
              <a:rPr lang="sv-SE" noProof="0"/>
              <a:t>Klicka här för att ändra format på bakgrundstexten</a:t>
            </a:r>
          </a:p>
        </p:txBody>
      </p:sp>
      <p:sp>
        <p:nvSpPr>
          <p:cNvPr id="40" name="Text Placeholder 2">
            <a:extLst>
              <a:ext uri="{FF2B5EF4-FFF2-40B4-BE49-F238E27FC236}">
                <a16:creationId xmlns:a16="http://schemas.microsoft.com/office/drawing/2014/main" id="{7851673A-CA37-50C4-D679-4B17E1B6046B}"/>
              </a:ext>
            </a:extLst>
          </p:cNvPr>
          <p:cNvSpPr>
            <a:spLocks noGrp="1"/>
          </p:cNvSpPr>
          <p:nvPr>
            <p:ph type="body" idx="17"/>
          </p:nvPr>
        </p:nvSpPr>
        <p:spPr>
          <a:xfrm>
            <a:off x="1640389" y="2134591"/>
            <a:ext cx="2524274" cy="324000"/>
          </a:xfrm>
        </p:spPr>
        <p:txBody>
          <a:bodyPr anchor="b"/>
          <a:lstStyle>
            <a:lvl1pPr marL="0" indent="0">
              <a:lnSpc>
                <a:spcPct val="99000"/>
              </a:lnSpc>
              <a:spcBef>
                <a:spcPts val="0"/>
              </a:spcBef>
              <a:buNone/>
              <a:defRPr sz="1200" b="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noProof="0"/>
              <a:t>Klicka här för att ändra format på bakgrundstexten</a:t>
            </a:r>
          </a:p>
        </p:txBody>
      </p:sp>
      <p:sp>
        <p:nvSpPr>
          <p:cNvPr id="4" name="Picture Placeholder 32">
            <a:extLst>
              <a:ext uri="{FF2B5EF4-FFF2-40B4-BE49-F238E27FC236}">
                <a16:creationId xmlns:a16="http://schemas.microsoft.com/office/drawing/2014/main" id="{A547A54E-9EDB-C0EC-1EA7-44BD845D5DCE}"/>
              </a:ext>
            </a:extLst>
          </p:cNvPr>
          <p:cNvSpPr>
            <a:spLocks noGrp="1"/>
          </p:cNvSpPr>
          <p:nvPr>
            <p:ph type="pic" sz="quarter" idx="34" hasCustomPrompt="1"/>
          </p:nvPr>
        </p:nvSpPr>
        <p:spPr>
          <a:xfrm>
            <a:off x="4340109" y="2134591"/>
            <a:ext cx="1080000" cy="945547"/>
          </a:xfrm>
          <a:noFill/>
        </p:spPr>
        <p:txBody>
          <a:bodyPr bIns="144000" anchor="b" anchorCtr="0"/>
          <a:lstStyle>
            <a:lvl1pPr algn="ctr">
              <a:defRPr sz="1200" b="0"/>
            </a:lvl1pPr>
          </a:lstStyle>
          <a:p>
            <a:r>
              <a:rPr lang="en-US" noProof="0"/>
              <a:t>Icon</a:t>
            </a:r>
          </a:p>
        </p:txBody>
      </p:sp>
      <p:sp>
        <p:nvSpPr>
          <p:cNvPr id="7" name="Text Placeholder 37">
            <a:extLst>
              <a:ext uri="{FF2B5EF4-FFF2-40B4-BE49-F238E27FC236}">
                <a16:creationId xmlns:a16="http://schemas.microsoft.com/office/drawing/2014/main" id="{50B3ABC8-6A53-82A3-E532-F57D96277B84}"/>
              </a:ext>
            </a:extLst>
          </p:cNvPr>
          <p:cNvSpPr>
            <a:spLocks noGrp="1"/>
          </p:cNvSpPr>
          <p:nvPr>
            <p:ph type="body" sz="quarter" idx="35"/>
          </p:nvPr>
        </p:nvSpPr>
        <p:spPr>
          <a:xfrm>
            <a:off x="5465697" y="2458800"/>
            <a:ext cx="2524274" cy="549501"/>
          </a:xfrm>
        </p:spPr>
        <p:txBody>
          <a:bodyPr/>
          <a:lstStyle>
            <a:lvl1pPr>
              <a:lnSpc>
                <a:spcPct val="110000"/>
              </a:lnSpc>
              <a:spcBef>
                <a:spcPts val="400"/>
              </a:spcBef>
              <a:defRPr sz="1000"/>
            </a:lvl1pPr>
            <a:lvl2pPr marL="0">
              <a:defRPr/>
            </a:lvl2pPr>
            <a:lvl3pPr marL="0">
              <a:defRPr/>
            </a:lvl3pPr>
            <a:lvl4pPr marL="0">
              <a:defRPr/>
            </a:lvl4pPr>
            <a:lvl5pPr marL="0">
              <a:defRPr/>
            </a:lvl5pPr>
          </a:lstStyle>
          <a:p>
            <a:pPr lvl="0"/>
            <a:r>
              <a:rPr lang="sv-SE" noProof="0"/>
              <a:t>Klicka här för att ändra format på bakgrundstexten</a:t>
            </a:r>
          </a:p>
        </p:txBody>
      </p:sp>
      <p:sp>
        <p:nvSpPr>
          <p:cNvPr id="8" name="Text Placeholder 2">
            <a:extLst>
              <a:ext uri="{FF2B5EF4-FFF2-40B4-BE49-F238E27FC236}">
                <a16:creationId xmlns:a16="http://schemas.microsoft.com/office/drawing/2014/main" id="{9A2F1CFC-1316-4C46-BA40-413CED8FF52F}"/>
              </a:ext>
            </a:extLst>
          </p:cNvPr>
          <p:cNvSpPr>
            <a:spLocks noGrp="1"/>
          </p:cNvSpPr>
          <p:nvPr>
            <p:ph type="body" idx="36"/>
          </p:nvPr>
        </p:nvSpPr>
        <p:spPr>
          <a:xfrm>
            <a:off x="5465698" y="2134591"/>
            <a:ext cx="2524274" cy="324000"/>
          </a:xfrm>
        </p:spPr>
        <p:txBody>
          <a:bodyPr anchor="b"/>
          <a:lstStyle>
            <a:lvl1pPr marL="0" indent="0">
              <a:lnSpc>
                <a:spcPct val="99000"/>
              </a:lnSpc>
              <a:spcBef>
                <a:spcPts val="0"/>
              </a:spcBef>
              <a:buNone/>
              <a:defRPr sz="1200" b="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noProof="0"/>
              <a:t>Klicka här för att ändra format på bakgrundstexten</a:t>
            </a:r>
          </a:p>
        </p:txBody>
      </p:sp>
      <p:sp>
        <p:nvSpPr>
          <p:cNvPr id="24" name="Picture Placeholder 32">
            <a:extLst>
              <a:ext uri="{FF2B5EF4-FFF2-40B4-BE49-F238E27FC236}">
                <a16:creationId xmlns:a16="http://schemas.microsoft.com/office/drawing/2014/main" id="{0AD115A0-AD2C-FEB8-875A-06B555D05CAD}"/>
              </a:ext>
            </a:extLst>
          </p:cNvPr>
          <p:cNvSpPr>
            <a:spLocks noGrp="1"/>
          </p:cNvSpPr>
          <p:nvPr>
            <p:ph type="pic" sz="quarter" idx="52" hasCustomPrompt="1"/>
          </p:nvPr>
        </p:nvSpPr>
        <p:spPr>
          <a:xfrm>
            <a:off x="514800" y="4130057"/>
            <a:ext cx="1080000" cy="945547"/>
          </a:xfrm>
          <a:noFill/>
        </p:spPr>
        <p:txBody>
          <a:bodyPr bIns="144000" anchor="b" anchorCtr="0"/>
          <a:lstStyle>
            <a:lvl1pPr algn="ctr">
              <a:defRPr sz="1200" b="0"/>
            </a:lvl1pPr>
          </a:lstStyle>
          <a:p>
            <a:r>
              <a:rPr lang="en-US" noProof="0"/>
              <a:t>Icon</a:t>
            </a:r>
          </a:p>
        </p:txBody>
      </p:sp>
      <p:sp>
        <p:nvSpPr>
          <p:cNvPr id="25" name="Text Placeholder 37">
            <a:extLst>
              <a:ext uri="{FF2B5EF4-FFF2-40B4-BE49-F238E27FC236}">
                <a16:creationId xmlns:a16="http://schemas.microsoft.com/office/drawing/2014/main" id="{B548267E-20D8-40A3-5F13-FE5135B2628D}"/>
              </a:ext>
            </a:extLst>
          </p:cNvPr>
          <p:cNvSpPr>
            <a:spLocks noGrp="1"/>
          </p:cNvSpPr>
          <p:nvPr>
            <p:ph type="body" sz="quarter" idx="53"/>
          </p:nvPr>
        </p:nvSpPr>
        <p:spPr>
          <a:xfrm>
            <a:off x="1640388" y="4454266"/>
            <a:ext cx="2524272" cy="549501"/>
          </a:xfrm>
        </p:spPr>
        <p:txBody>
          <a:bodyPr/>
          <a:lstStyle>
            <a:lvl1pPr>
              <a:lnSpc>
                <a:spcPct val="110000"/>
              </a:lnSpc>
              <a:spcBef>
                <a:spcPts val="400"/>
              </a:spcBef>
              <a:defRPr sz="1000"/>
            </a:lvl1pPr>
            <a:lvl2pPr marL="0">
              <a:defRPr/>
            </a:lvl2pPr>
            <a:lvl3pPr marL="0">
              <a:defRPr/>
            </a:lvl3pPr>
            <a:lvl4pPr marL="0">
              <a:defRPr/>
            </a:lvl4pPr>
            <a:lvl5pPr marL="0">
              <a:defRPr/>
            </a:lvl5pPr>
          </a:lstStyle>
          <a:p>
            <a:pPr lvl="0"/>
            <a:r>
              <a:rPr lang="sv-SE" noProof="0"/>
              <a:t>Klicka här för att ändra format på bakgrundstexten</a:t>
            </a:r>
          </a:p>
        </p:txBody>
      </p:sp>
      <p:sp>
        <p:nvSpPr>
          <p:cNvPr id="26" name="Text Placeholder 2">
            <a:extLst>
              <a:ext uri="{FF2B5EF4-FFF2-40B4-BE49-F238E27FC236}">
                <a16:creationId xmlns:a16="http://schemas.microsoft.com/office/drawing/2014/main" id="{187B7F3A-0683-DD05-1284-9F78E86E0948}"/>
              </a:ext>
            </a:extLst>
          </p:cNvPr>
          <p:cNvSpPr>
            <a:spLocks noGrp="1"/>
          </p:cNvSpPr>
          <p:nvPr>
            <p:ph type="body" idx="54"/>
          </p:nvPr>
        </p:nvSpPr>
        <p:spPr>
          <a:xfrm>
            <a:off x="1640389" y="4130057"/>
            <a:ext cx="2524274" cy="324000"/>
          </a:xfrm>
        </p:spPr>
        <p:txBody>
          <a:bodyPr anchor="b"/>
          <a:lstStyle>
            <a:lvl1pPr marL="0" indent="0">
              <a:lnSpc>
                <a:spcPct val="99000"/>
              </a:lnSpc>
              <a:spcBef>
                <a:spcPts val="0"/>
              </a:spcBef>
              <a:buNone/>
              <a:defRPr sz="1200" b="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noProof="0"/>
              <a:t>Klicka här för att ändra format på bakgrundstexten</a:t>
            </a:r>
          </a:p>
        </p:txBody>
      </p:sp>
      <p:sp>
        <p:nvSpPr>
          <p:cNvPr id="34" name="Picture Placeholder 32">
            <a:extLst>
              <a:ext uri="{FF2B5EF4-FFF2-40B4-BE49-F238E27FC236}">
                <a16:creationId xmlns:a16="http://schemas.microsoft.com/office/drawing/2014/main" id="{95F4F3FC-5D8A-4BCD-2189-F4DC2E2EA5D7}"/>
              </a:ext>
            </a:extLst>
          </p:cNvPr>
          <p:cNvSpPr>
            <a:spLocks noGrp="1"/>
          </p:cNvSpPr>
          <p:nvPr>
            <p:ph type="pic" sz="quarter" idx="55" hasCustomPrompt="1"/>
          </p:nvPr>
        </p:nvSpPr>
        <p:spPr>
          <a:xfrm>
            <a:off x="4340109" y="4130057"/>
            <a:ext cx="1080000" cy="945547"/>
          </a:xfrm>
          <a:noFill/>
        </p:spPr>
        <p:txBody>
          <a:bodyPr bIns="144000" anchor="b" anchorCtr="0"/>
          <a:lstStyle>
            <a:lvl1pPr algn="ctr">
              <a:defRPr sz="1200" b="0"/>
            </a:lvl1pPr>
          </a:lstStyle>
          <a:p>
            <a:r>
              <a:rPr lang="en-US" noProof="0"/>
              <a:t>Icon</a:t>
            </a:r>
          </a:p>
        </p:txBody>
      </p:sp>
      <p:sp>
        <p:nvSpPr>
          <p:cNvPr id="35" name="Text Placeholder 37">
            <a:extLst>
              <a:ext uri="{FF2B5EF4-FFF2-40B4-BE49-F238E27FC236}">
                <a16:creationId xmlns:a16="http://schemas.microsoft.com/office/drawing/2014/main" id="{B64DD1B4-0407-4066-AA84-C0BEE336E498}"/>
              </a:ext>
            </a:extLst>
          </p:cNvPr>
          <p:cNvSpPr>
            <a:spLocks noGrp="1"/>
          </p:cNvSpPr>
          <p:nvPr>
            <p:ph type="body" sz="quarter" idx="56"/>
          </p:nvPr>
        </p:nvSpPr>
        <p:spPr>
          <a:xfrm>
            <a:off x="5465697" y="4454266"/>
            <a:ext cx="2524274" cy="549501"/>
          </a:xfrm>
        </p:spPr>
        <p:txBody>
          <a:bodyPr/>
          <a:lstStyle>
            <a:lvl1pPr>
              <a:lnSpc>
                <a:spcPct val="110000"/>
              </a:lnSpc>
              <a:spcBef>
                <a:spcPts val="400"/>
              </a:spcBef>
              <a:defRPr sz="1000"/>
            </a:lvl1pPr>
            <a:lvl2pPr marL="0">
              <a:defRPr/>
            </a:lvl2pPr>
            <a:lvl3pPr marL="0">
              <a:defRPr/>
            </a:lvl3pPr>
            <a:lvl4pPr marL="0">
              <a:defRPr/>
            </a:lvl4pPr>
            <a:lvl5pPr marL="0">
              <a:defRPr/>
            </a:lvl5pPr>
          </a:lstStyle>
          <a:p>
            <a:pPr lvl="0"/>
            <a:r>
              <a:rPr lang="sv-SE" noProof="0"/>
              <a:t>Klicka här för att ändra format på bakgrundstexten</a:t>
            </a:r>
          </a:p>
        </p:txBody>
      </p:sp>
      <p:sp>
        <p:nvSpPr>
          <p:cNvPr id="36" name="Text Placeholder 2">
            <a:extLst>
              <a:ext uri="{FF2B5EF4-FFF2-40B4-BE49-F238E27FC236}">
                <a16:creationId xmlns:a16="http://schemas.microsoft.com/office/drawing/2014/main" id="{6B309557-CC86-3DB6-E184-0EEE9C1FD4B8}"/>
              </a:ext>
            </a:extLst>
          </p:cNvPr>
          <p:cNvSpPr>
            <a:spLocks noGrp="1"/>
          </p:cNvSpPr>
          <p:nvPr>
            <p:ph type="body" idx="57"/>
          </p:nvPr>
        </p:nvSpPr>
        <p:spPr>
          <a:xfrm>
            <a:off x="5465698" y="4130057"/>
            <a:ext cx="2524274" cy="324000"/>
          </a:xfrm>
        </p:spPr>
        <p:txBody>
          <a:bodyPr anchor="b"/>
          <a:lstStyle>
            <a:lvl1pPr marL="0" indent="0">
              <a:lnSpc>
                <a:spcPct val="99000"/>
              </a:lnSpc>
              <a:spcBef>
                <a:spcPts val="0"/>
              </a:spcBef>
              <a:buNone/>
              <a:defRPr sz="1200" b="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noProof="0"/>
              <a:t>Klicka här för att ändra format på bakgrundstexten</a:t>
            </a:r>
          </a:p>
        </p:txBody>
      </p:sp>
      <p:sp>
        <p:nvSpPr>
          <p:cNvPr id="11" name="Picture Placeholder 32">
            <a:extLst>
              <a:ext uri="{FF2B5EF4-FFF2-40B4-BE49-F238E27FC236}">
                <a16:creationId xmlns:a16="http://schemas.microsoft.com/office/drawing/2014/main" id="{8D72052F-A25C-CDFB-CFCC-2E919B7F3971}"/>
              </a:ext>
            </a:extLst>
          </p:cNvPr>
          <p:cNvSpPr>
            <a:spLocks noGrp="1"/>
          </p:cNvSpPr>
          <p:nvPr>
            <p:ph type="pic" sz="quarter" idx="58" hasCustomPrompt="1"/>
          </p:nvPr>
        </p:nvSpPr>
        <p:spPr>
          <a:xfrm>
            <a:off x="8165420" y="2134591"/>
            <a:ext cx="1080000" cy="945547"/>
          </a:xfrm>
          <a:noFill/>
        </p:spPr>
        <p:txBody>
          <a:bodyPr bIns="144000" anchor="b" anchorCtr="0"/>
          <a:lstStyle>
            <a:lvl1pPr algn="ctr">
              <a:defRPr sz="1200" b="0"/>
            </a:lvl1pPr>
          </a:lstStyle>
          <a:p>
            <a:r>
              <a:rPr lang="en-US" noProof="0"/>
              <a:t>Icon</a:t>
            </a:r>
          </a:p>
        </p:txBody>
      </p:sp>
      <p:sp>
        <p:nvSpPr>
          <p:cNvPr id="12" name="Text Placeholder 37">
            <a:extLst>
              <a:ext uri="{FF2B5EF4-FFF2-40B4-BE49-F238E27FC236}">
                <a16:creationId xmlns:a16="http://schemas.microsoft.com/office/drawing/2014/main" id="{6599D9C3-964C-D85E-2055-2A54696DAC53}"/>
              </a:ext>
            </a:extLst>
          </p:cNvPr>
          <p:cNvSpPr>
            <a:spLocks noGrp="1"/>
          </p:cNvSpPr>
          <p:nvPr>
            <p:ph type="body" sz="quarter" idx="59"/>
          </p:nvPr>
        </p:nvSpPr>
        <p:spPr>
          <a:xfrm>
            <a:off x="9291008" y="2458800"/>
            <a:ext cx="2524274" cy="549501"/>
          </a:xfrm>
        </p:spPr>
        <p:txBody>
          <a:bodyPr/>
          <a:lstStyle>
            <a:lvl1pPr>
              <a:lnSpc>
                <a:spcPct val="110000"/>
              </a:lnSpc>
              <a:spcBef>
                <a:spcPts val="400"/>
              </a:spcBef>
              <a:defRPr sz="1000"/>
            </a:lvl1pPr>
            <a:lvl2pPr marL="0">
              <a:defRPr/>
            </a:lvl2pPr>
            <a:lvl3pPr marL="0">
              <a:defRPr/>
            </a:lvl3pPr>
            <a:lvl4pPr marL="0">
              <a:defRPr/>
            </a:lvl4pPr>
            <a:lvl5pPr marL="0">
              <a:defRPr/>
            </a:lvl5pPr>
          </a:lstStyle>
          <a:p>
            <a:pPr lvl="0"/>
            <a:r>
              <a:rPr lang="sv-SE" noProof="0"/>
              <a:t>Klicka här för att ändra format på bakgrundstexten</a:t>
            </a:r>
          </a:p>
        </p:txBody>
      </p:sp>
      <p:sp>
        <p:nvSpPr>
          <p:cNvPr id="13" name="Text Placeholder 2">
            <a:extLst>
              <a:ext uri="{FF2B5EF4-FFF2-40B4-BE49-F238E27FC236}">
                <a16:creationId xmlns:a16="http://schemas.microsoft.com/office/drawing/2014/main" id="{8E334B15-73D4-6A72-8FC8-D67367612610}"/>
              </a:ext>
            </a:extLst>
          </p:cNvPr>
          <p:cNvSpPr>
            <a:spLocks noGrp="1"/>
          </p:cNvSpPr>
          <p:nvPr>
            <p:ph type="body" idx="60"/>
          </p:nvPr>
        </p:nvSpPr>
        <p:spPr>
          <a:xfrm>
            <a:off x="9291009" y="2134591"/>
            <a:ext cx="2524274" cy="324000"/>
          </a:xfrm>
        </p:spPr>
        <p:txBody>
          <a:bodyPr anchor="b"/>
          <a:lstStyle>
            <a:lvl1pPr marL="0" indent="0">
              <a:lnSpc>
                <a:spcPct val="99000"/>
              </a:lnSpc>
              <a:spcBef>
                <a:spcPts val="0"/>
              </a:spcBef>
              <a:buNone/>
              <a:defRPr sz="1200" b="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noProof="0"/>
              <a:t>Klicka här för att ändra format på bakgrundstexten</a:t>
            </a:r>
          </a:p>
        </p:txBody>
      </p:sp>
      <p:sp>
        <p:nvSpPr>
          <p:cNvPr id="14" name="Picture Placeholder 32">
            <a:extLst>
              <a:ext uri="{FF2B5EF4-FFF2-40B4-BE49-F238E27FC236}">
                <a16:creationId xmlns:a16="http://schemas.microsoft.com/office/drawing/2014/main" id="{1EBB428C-F0A4-9F05-7B7E-A8BA90EFDF17}"/>
              </a:ext>
            </a:extLst>
          </p:cNvPr>
          <p:cNvSpPr>
            <a:spLocks noGrp="1"/>
          </p:cNvSpPr>
          <p:nvPr>
            <p:ph type="pic" sz="quarter" idx="61" hasCustomPrompt="1"/>
          </p:nvPr>
        </p:nvSpPr>
        <p:spPr>
          <a:xfrm>
            <a:off x="8165420" y="4130057"/>
            <a:ext cx="1080000" cy="945547"/>
          </a:xfrm>
          <a:noFill/>
        </p:spPr>
        <p:txBody>
          <a:bodyPr bIns="144000" anchor="b" anchorCtr="0"/>
          <a:lstStyle>
            <a:lvl1pPr algn="ctr">
              <a:defRPr sz="1200" b="0"/>
            </a:lvl1pPr>
          </a:lstStyle>
          <a:p>
            <a:r>
              <a:rPr lang="en-US" noProof="0"/>
              <a:t>Icon</a:t>
            </a:r>
          </a:p>
        </p:txBody>
      </p:sp>
      <p:sp>
        <p:nvSpPr>
          <p:cNvPr id="18" name="Text Placeholder 37">
            <a:extLst>
              <a:ext uri="{FF2B5EF4-FFF2-40B4-BE49-F238E27FC236}">
                <a16:creationId xmlns:a16="http://schemas.microsoft.com/office/drawing/2014/main" id="{03F84117-2DFD-BE6D-C720-456B2062858A}"/>
              </a:ext>
            </a:extLst>
          </p:cNvPr>
          <p:cNvSpPr>
            <a:spLocks noGrp="1"/>
          </p:cNvSpPr>
          <p:nvPr>
            <p:ph type="body" sz="quarter" idx="62"/>
          </p:nvPr>
        </p:nvSpPr>
        <p:spPr>
          <a:xfrm>
            <a:off x="9291008" y="4454266"/>
            <a:ext cx="2524274" cy="549501"/>
          </a:xfrm>
        </p:spPr>
        <p:txBody>
          <a:bodyPr/>
          <a:lstStyle>
            <a:lvl1pPr>
              <a:lnSpc>
                <a:spcPct val="110000"/>
              </a:lnSpc>
              <a:spcBef>
                <a:spcPts val="400"/>
              </a:spcBef>
              <a:defRPr sz="1000"/>
            </a:lvl1pPr>
            <a:lvl2pPr marL="0">
              <a:defRPr/>
            </a:lvl2pPr>
            <a:lvl3pPr marL="0">
              <a:defRPr/>
            </a:lvl3pPr>
            <a:lvl4pPr marL="0">
              <a:defRPr/>
            </a:lvl4pPr>
            <a:lvl5pPr marL="0">
              <a:defRPr/>
            </a:lvl5pPr>
          </a:lstStyle>
          <a:p>
            <a:pPr lvl="0"/>
            <a:r>
              <a:rPr lang="sv-SE" noProof="0"/>
              <a:t>Klicka här för att ändra format på bakgrundstexten</a:t>
            </a:r>
          </a:p>
        </p:txBody>
      </p:sp>
      <p:sp>
        <p:nvSpPr>
          <p:cNvPr id="19" name="Text Placeholder 2">
            <a:extLst>
              <a:ext uri="{FF2B5EF4-FFF2-40B4-BE49-F238E27FC236}">
                <a16:creationId xmlns:a16="http://schemas.microsoft.com/office/drawing/2014/main" id="{85096FEC-391A-32F5-712F-9416EBB412D5}"/>
              </a:ext>
            </a:extLst>
          </p:cNvPr>
          <p:cNvSpPr>
            <a:spLocks noGrp="1"/>
          </p:cNvSpPr>
          <p:nvPr>
            <p:ph type="body" idx="63"/>
          </p:nvPr>
        </p:nvSpPr>
        <p:spPr>
          <a:xfrm>
            <a:off x="9291009" y="4130057"/>
            <a:ext cx="2524274" cy="324000"/>
          </a:xfrm>
        </p:spPr>
        <p:txBody>
          <a:bodyPr anchor="b"/>
          <a:lstStyle>
            <a:lvl1pPr marL="0" indent="0">
              <a:lnSpc>
                <a:spcPct val="99000"/>
              </a:lnSpc>
              <a:spcBef>
                <a:spcPts val="0"/>
              </a:spcBef>
              <a:buNone/>
              <a:defRPr sz="1200" b="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noProof="0"/>
              <a:t>Klicka här för att ändra format på bakgrundstexten</a:t>
            </a:r>
          </a:p>
        </p:txBody>
      </p:sp>
    </p:spTree>
    <p:extLst>
      <p:ext uri="{BB962C8B-B14F-4D97-AF65-F5344CB8AC3E}">
        <p14:creationId xmlns:p14="http://schemas.microsoft.com/office/powerpoint/2010/main" val="3293520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fographics">
    <p:bg>
      <p:bgPr>
        <a:solidFill>
          <a:schemeClr val="accent3">
            <a:alpha val="20000"/>
          </a:schemeClr>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3FF447CD-2DA1-2D4F-B16B-9E4A05048B1C}"/>
              </a:ext>
            </a:extLst>
          </p:cNvPr>
          <p:cNvSpPr>
            <a:spLocks noGrp="1"/>
          </p:cNvSpPr>
          <p:nvPr>
            <p:ph type="subTitle" idx="1" hasCustomPrompt="1"/>
          </p:nvPr>
        </p:nvSpPr>
        <p:spPr>
          <a:xfrm>
            <a:off x="5158975" y="3102076"/>
            <a:ext cx="3070626" cy="720000"/>
          </a:xfrm>
          <a:prstGeom prst="rect">
            <a:avLst/>
          </a:prstGeom>
        </p:spPr>
        <p:txBody>
          <a:bodyPr anchor="t" anchorCtr="0">
            <a:noAutofit/>
          </a:bodyPr>
          <a:lstStyle>
            <a:lvl1pPr marL="0" indent="0" algn="l">
              <a:lnSpc>
                <a:spcPct val="99000"/>
              </a:lnSpc>
              <a:buNone/>
              <a:defRPr sz="2100" b="0" i="0" spc="30"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 </a:t>
            </a:r>
          </a:p>
        </p:txBody>
      </p:sp>
      <p:sp>
        <p:nvSpPr>
          <p:cNvPr id="5" name="Footer Placeholder 4">
            <a:extLst>
              <a:ext uri="{FF2B5EF4-FFF2-40B4-BE49-F238E27FC236}">
                <a16:creationId xmlns:a16="http://schemas.microsoft.com/office/drawing/2014/main" id="{F064553E-0E7E-F1D4-7333-62ACBD94937C}"/>
              </a:ext>
            </a:extLst>
          </p:cNvPr>
          <p:cNvSpPr>
            <a:spLocks noGrp="1"/>
          </p:cNvSpPr>
          <p:nvPr>
            <p:ph type="ftr" sz="quarter" idx="10"/>
          </p:nvPr>
        </p:nvSpPr>
        <p:spPr/>
        <p:txBody>
          <a:bodyPr>
            <a:noAutofit/>
          </a:bodyPr>
          <a:lstStyle/>
          <a:p>
            <a:r>
              <a:rPr lang="pt-BR" noProof="0" dirty="0"/>
              <a:t>Ascom Myco 4 – Sales Deck </a:t>
            </a:r>
            <a:endParaRPr lang="en-US" noProof="0" dirty="0"/>
          </a:p>
        </p:txBody>
      </p:sp>
      <p:sp>
        <p:nvSpPr>
          <p:cNvPr id="6" name="Slide Number Placeholder 5">
            <a:extLst>
              <a:ext uri="{FF2B5EF4-FFF2-40B4-BE49-F238E27FC236}">
                <a16:creationId xmlns:a16="http://schemas.microsoft.com/office/drawing/2014/main" id="{2EDA726A-B265-BFF9-A292-8061FE16B1E6}"/>
              </a:ext>
            </a:extLst>
          </p:cNvPr>
          <p:cNvSpPr>
            <a:spLocks noGrp="1"/>
          </p:cNvSpPr>
          <p:nvPr>
            <p:ph type="sldNum" sz="quarter" idx="11"/>
          </p:nvPr>
        </p:nvSpPr>
        <p:spPr/>
        <p:txBody>
          <a:bodyPr>
            <a:noAutofit/>
          </a:bodyPr>
          <a:lstStyle/>
          <a:p>
            <a:fld id="{C99E46AF-EC69-4003-B99F-7251BF543429}" type="slidenum">
              <a:rPr lang="en-US" noProof="0" smtClean="0"/>
              <a:pPr/>
              <a:t>‹Nº›</a:t>
            </a:fld>
            <a:endParaRPr lang="en-US" noProof="0"/>
          </a:p>
        </p:txBody>
      </p:sp>
      <p:sp>
        <p:nvSpPr>
          <p:cNvPr id="2" name="Title 1">
            <a:extLst>
              <a:ext uri="{FF2B5EF4-FFF2-40B4-BE49-F238E27FC236}">
                <a16:creationId xmlns:a16="http://schemas.microsoft.com/office/drawing/2014/main" id="{A5A93B3F-1C82-EDA4-6BA2-31BD10734B28}"/>
              </a:ext>
            </a:extLst>
          </p:cNvPr>
          <p:cNvSpPr>
            <a:spLocks noGrp="1"/>
          </p:cNvSpPr>
          <p:nvPr>
            <p:ph type="title" hasCustomPrompt="1"/>
          </p:nvPr>
        </p:nvSpPr>
        <p:spPr>
          <a:xfrm>
            <a:off x="3604023" y="3012076"/>
            <a:ext cx="1554951" cy="900000"/>
          </a:xfrm>
        </p:spPr>
        <p:txBody>
          <a:bodyPr anchor="t" anchorCtr="0">
            <a:noAutofit/>
          </a:bodyPr>
          <a:lstStyle>
            <a:lvl1pPr>
              <a:lnSpc>
                <a:spcPct val="100000"/>
              </a:lnSpc>
              <a:defRPr sz="5400">
                <a:latin typeface="+mn-lt"/>
              </a:defRPr>
            </a:lvl1pPr>
          </a:lstStyle>
          <a:p>
            <a:r>
              <a:rPr lang="en-US" noProof="0" dirty="0"/>
              <a:t>00%</a:t>
            </a:r>
          </a:p>
        </p:txBody>
      </p:sp>
      <p:sp>
        <p:nvSpPr>
          <p:cNvPr id="22" name="Text Placeholder 7">
            <a:extLst>
              <a:ext uri="{FF2B5EF4-FFF2-40B4-BE49-F238E27FC236}">
                <a16:creationId xmlns:a16="http://schemas.microsoft.com/office/drawing/2014/main" id="{2E921168-F288-DC7C-E924-F0F7B07678EB}"/>
              </a:ext>
            </a:extLst>
          </p:cNvPr>
          <p:cNvSpPr>
            <a:spLocks noGrp="1"/>
          </p:cNvSpPr>
          <p:nvPr>
            <p:ph type="body" sz="quarter" idx="13"/>
          </p:nvPr>
        </p:nvSpPr>
        <p:spPr>
          <a:xfrm>
            <a:off x="803274" y="4730876"/>
            <a:ext cx="10585451" cy="216000"/>
          </a:xfrm>
        </p:spPr>
        <p:txBody>
          <a:bodyPr>
            <a:noAutofit/>
          </a:bodyPr>
          <a:lstStyle>
            <a:lvl1pPr marL="0" indent="0" algn="ctr">
              <a:lnSpc>
                <a:spcPct val="100000"/>
              </a:lnSpc>
              <a:spcBef>
                <a:spcPts val="0"/>
              </a:spcBef>
              <a:buNone/>
              <a:defRPr sz="800"/>
            </a:lvl1pPr>
            <a:lvl2pPr marL="0" indent="-156600">
              <a:buFont typeface="System Font Regular"/>
              <a:buChar char="–"/>
              <a:defRPr sz="800"/>
            </a:lvl2pPr>
            <a:lvl3pPr marL="338400" indent="-156600">
              <a:buFont typeface="System Font Regular"/>
              <a:buChar char="–"/>
              <a:defRPr sz="800"/>
            </a:lvl3pPr>
            <a:lvl4pPr marL="338400" indent="-156600">
              <a:buFont typeface="System Font Regular"/>
              <a:buChar char="–"/>
              <a:defRPr sz="800"/>
            </a:lvl4pPr>
            <a:lvl5pPr marL="338400" indent="-156600">
              <a:buFont typeface="System Font Regular"/>
              <a:buChar char="–"/>
              <a:defRPr sz="800"/>
            </a:lvl5pPr>
          </a:lstStyle>
          <a:p>
            <a:pPr lvl="0"/>
            <a:r>
              <a:rPr lang="sv-SE" noProof="0"/>
              <a:t>Klicka här för att ändra format på bakgrundstexten</a:t>
            </a:r>
          </a:p>
        </p:txBody>
      </p:sp>
    </p:spTree>
    <p:extLst>
      <p:ext uri="{BB962C8B-B14F-4D97-AF65-F5344CB8AC3E}">
        <p14:creationId xmlns:p14="http://schemas.microsoft.com/office/powerpoint/2010/main" val="2325153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4">
            <a:alpha val="40000"/>
          </a:schemeClr>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3FF447CD-2DA1-2D4F-B16B-9E4A05048B1C}"/>
              </a:ext>
            </a:extLst>
          </p:cNvPr>
          <p:cNvSpPr>
            <a:spLocks noGrp="1"/>
          </p:cNvSpPr>
          <p:nvPr>
            <p:ph type="subTitle" idx="1" hasCustomPrompt="1"/>
          </p:nvPr>
        </p:nvSpPr>
        <p:spPr>
          <a:xfrm>
            <a:off x="1876799" y="4291531"/>
            <a:ext cx="8438400" cy="360000"/>
          </a:xfrm>
          <a:prstGeom prst="rect">
            <a:avLst/>
          </a:prstGeom>
        </p:spPr>
        <p:txBody>
          <a:bodyPr>
            <a:noAutofit/>
          </a:bodyPr>
          <a:lstStyle>
            <a:lvl1pPr marL="0" indent="0" algn="ctr">
              <a:lnSpc>
                <a:spcPct val="99000"/>
              </a:lnSpc>
              <a:buNone/>
              <a:defRPr sz="2000" b="0" i="0" spc="30"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Name</a:t>
            </a:r>
          </a:p>
        </p:txBody>
      </p:sp>
      <p:sp>
        <p:nvSpPr>
          <p:cNvPr id="5" name="Footer Placeholder 4">
            <a:extLst>
              <a:ext uri="{FF2B5EF4-FFF2-40B4-BE49-F238E27FC236}">
                <a16:creationId xmlns:a16="http://schemas.microsoft.com/office/drawing/2014/main" id="{F064553E-0E7E-F1D4-7333-62ACBD94937C}"/>
              </a:ext>
            </a:extLst>
          </p:cNvPr>
          <p:cNvSpPr>
            <a:spLocks noGrp="1"/>
          </p:cNvSpPr>
          <p:nvPr>
            <p:ph type="ftr" sz="quarter" idx="10"/>
          </p:nvPr>
        </p:nvSpPr>
        <p:spPr/>
        <p:txBody>
          <a:bodyPr>
            <a:noAutofit/>
          </a:bodyPr>
          <a:lstStyle/>
          <a:p>
            <a:r>
              <a:rPr lang="pt-BR" noProof="0" dirty="0"/>
              <a:t>Ascom Myco 4 – Sales Deck </a:t>
            </a:r>
            <a:endParaRPr lang="en-US" noProof="0" dirty="0"/>
          </a:p>
        </p:txBody>
      </p:sp>
      <p:sp>
        <p:nvSpPr>
          <p:cNvPr id="6" name="Slide Number Placeholder 5">
            <a:extLst>
              <a:ext uri="{FF2B5EF4-FFF2-40B4-BE49-F238E27FC236}">
                <a16:creationId xmlns:a16="http://schemas.microsoft.com/office/drawing/2014/main" id="{2EDA726A-B265-BFF9-A292-8061FE16B1E6}"/>
              </a:ext>
            </a:extLst>
          </p:cNvPr>
          <p:cNvSpPr>
            <a:spLocks noGrp="1"/>
          </p:cNvSpPr>
          <p:nvPr>
            <p:ph type="sldNum" sz="quarter" idx="11"/>
          </p:nvPr>
        </p:nvSpPr>
        <p:spPr/>
        <p:txBody>
          <a:bodyPr>
            <a:noAutofit/>
          </a:bodyPr>
          <a:lstStyle/>
          <a:p>
            <a:fld id="{C99E46AF-EC69-4003-B99F-7251BF543429}" type="slidenum">
              <a:rPr lang="en-US" noProof="0" smtClean="0"/>
              <a:pPr/>
              <a:t>‹Nº›</a:t>
            </a:fld>
            <a:endParaRPr lang="en-US" noProof="0"/>
          </a:p>
        </p:txBody>
      </p:sp>
      <p:sp>
        <p:nvSpPr>
          <p:cNvPr id="2" name="Title 1">
            <a:extLst>
              <a:ext uri="{FF2B5EF4-FFF2-40B4-BE49-F238E27FC236}">
                <a16:creationId xmlns:a16="http://schemas.microsoft.com/office/drawing/2014/main" id="{A5A93B3F-1C82-EDA4-6BA2-31BD10734B28}"/>
              </a:ext>
            </a:extLst>
          </p:cNvPr>
          <p:cNvSpPr>
            <a:spLocks noGrp="1"/>
          </p:cNvSpPr>
          <p:nvPr>
            <p:ph type="title" hasCustomPrompt="1"/>
          </p:nvPr>
        </p:nvSpPr>
        <p:spPr>
          <a:xfrm>
            <a:off x="1876799" y="1873361"/>
            <a:ext cx="8438400" cy="2066030"/>
          </a:xfrm>
        </p:spPr>
        <p:txBody>
          <a:bodyPr anchor="t" anchorCtr="0">
            <a:noAutofit/>
          </a:bodyPr>
          <a:lstStyle>
            <a:lvl1pPr algn="ctr">
              <a:lnSpc>
                <a:spcPct val="107000"/>
              </a:lnSpc>
              <a:defRPr sz="2800" b="0" i="0">
                <a:latin typeface="Proxima Nova Light" panose="020B0303030502060204" pitchFamily="34" charset="0"/>
              </a:defRPr>
            </a:lvl1pPr>
          </a:lstStyle>
          <a:p>
            <a:r>
              <a:rPr lang="en-US" noProof="0" dirty="0"/>
              <a:t>Click to add quote</a:t>
            </a:r>
          </a:p>
        </p:txBody>
      </p:sp>
      <p:sp>
        <p:nvSpPr>
          <p:cNvPr id="22" name="Text Placeholder 7">
            <a:extLst>
              <a:ext uri="{FF2B5EF4-FFF2-40B4-BE49-F238E27FC236}">
                <a16:creationId xmlns:a16="http://schemas.microsoft.com/office/drawing/2014/main" id="{2E921168-F288-DC7C-E924-F0F7B07678EB}"/>
              </a:ext>
            </a:extLst>
          </p:cNvPr>
          <p:cNvSpPr>
            <a:spLocks noGrp="1"/>
          </p:cNvSpPr>
          <p:nvPr>
            <p:ph type="body" sz="quarter" idx="13" hasCustomPrompt="1"/>
          </p:nvPr>
        </p:nvSpPr>
        <p:spPr>
          <a:xfrm>
            <a:off x="1876799" y="4935373"/>
            <a:ext cx="8438400" cy="288000"/>
          </a:xfrm>
        </p:spPr>
        <p:txBody>
          <a:bodyPr>
            <a:noAutofit/>
          </a:bodyPr>
          <a:lstStyle>
            <a:lvl1pPr marL="0" indent="0" algn="ctr">
              <a:lnSpc>
                <a:spcPct val="100000"/>
              </a:lnSpc>
              <a:spcBef>
                <a:spcPts val="0"/>
              </a:spcBef>
              <a:buNone/>
              <a:defRPr sz="1400">
                <a:solidFill>
                  <a:schemeClr val="tx1"/>
                </a:solidFill>
              </a:defRPr>
            </a:lvl1pPr>
            <a:lvl2pPr marL="0" indent="-156600">
              <a:buFont typeface="System Font Regular"/>
              <a:buChar char="–"/>
              <a:defRPr sz="800"/>
            </a:lvl2pPr>
            <a:lvl3pPr marL="338400" indent="-156600">
              <a:buFont typeface="System Font Regular"/>
              <a:buChar char="–"/>
              <a:defRPr sz="800"/>
            </a:lvl3pPr>
            <a:lvl4pPr marL="338400" indent="-156600">
              <a:buFont typeface="System Font Regular"/>
              <a:buChar char="–"/>
              <a:defRPr sz="800"/>
            </a:lvl4pPr>
            <a:lvl5pPr marL="338400" indent="-156600">
              <a:buFont typeface="System Font Regular"/>
              <a:buChar char="–"/>
              <a:defRPr sz="800"/>
            </a:lvl5pPr>
          </a:lstStyle>
          <a:p>
            <a:pPr lvl="0"/>
            <a:r>
              <a:rPr lang="en-US" noProof="0"/>
              <a:t>Title</a:t>
            </a:r>
          </a:p>
        </p:txBody>
      </p:sp>
    </p:spTree>
    <p:extLst>
      <p:ext uri="{BB962C8B-B14F-4D97-AF65-F5344CB8AC3E}">
        <p14:creationId xmlns:p14="http://schemas.microsoft.com/office/powerpoint/2010/main" val="3395696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Slide">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0AE4213C-7AC4-8941-ACDA-27C109EA065F}"/>
              </a:ext>
            </a:extLst>
          </p:cNvPr>
          <p:cNvSpPr>
            <a:spLocks noGrp="1"/>
          </p:cNvSpPr>
          <p:nvPr>
            <p:ph type="pic" sz="quarter" idx="10" hasCustomPrompt="1"/>
          </p:nvPr>
        </p:nvSpPr>
        <p:spPr>
          <a:xfrm>
            <a:off x="0" y="1"/>
            <a:ext cx="12192000" cy="3797164"/>
          </a:xfrm>
          <a:prstGeom prst="rect">
            <a:avLst/>
          </a:prstGeom>
          <a:solidFill>
            <a:schemeClr val="accent5"/>
          </a:solidFill>
        </p:spPr>
        <p:txBody>
          <a:bodyPr vert="horz" lIns="0" tIns="1080000" rIns="0" bIns="0" rtlCol="0" anchor="t" anchorCtr="0">
            <a:normAutofit/>
          </a:bodyPr>
          <a:lstStyle>
            <a:lvl1pPr marL="0" indent="0" algn="ctr">
              <a:buNone/>
              <a:defRPr lang="sv-SE" dirty="0">
                <a:solidFill>
                  <a:schemeClr val="tx1"/>
                </a:solidFill>
              </a:defRPr>
            </a:lvl1pPr>
          </a:lstStyle>
          <a:p>
            <a:r>
              <a:rPr lang="en-US" noProof="0" dirty="0"/>
              <a:t>Photo</a:t>
            </a:r>
          </a:p>
        </p:txBody>
      </p:sp>
      <p:sp>
        <p:nvSpPr>
          <p:cNvPr id="4" name="Title 3">
            <a:extLst>
              <a:ext uri="{FF2B5EF4-FFF2-40B4-BE49-F238E27FC236}">
                <a16:creationId xmlns:a16="http://schemas.microsoft.com/office/drawing/2014/main" id="{CE04CBEE-DFE2-A3E9-167A-0AD7A813B1DB}"/>
              </a:ext>
            </a:extLst>
          </p:cNvPr>
          <p:cNvSpPr>
            <a:spLocks noGrp="1"/>
          </p:cNvSpPr>
          <p:nvPr>
            <p:ph type="title" hasCustomPrompt="1"/>
          </p:nvPr>
        </p:nvSpPr>
        <p:spPr>
          <a:xfrm>
            <a:off x="514213" y="4162834"/>
            <a:ext cx="5581787" cy="523220"/>
          </a:xfrm>
        </p:spPr>
        <p:txBody>
          <a:bodyPr anchor="b" anchorCtr="0"/>
          <a:lstStyle>
            <a:lvl1pPr>
              <a:defRPr b="1" i="0">
                <a:solidFill>
                  <a:schemeClr val="tx1"/>
                </a:solidFill>
                <a:latin typeface="Proxima Nova Semibold" panose="02000506030000020004" pitchFamily="50" charset="0"/>
              </a:defRPr>
            </a:lvl1pPr>
          </a:lstStyle>
          <a:p>
            <a:r>
              <a:rPr lang="en-US" noProof="0"/>
              <a:t>Contact us!</a:t>
            </a:r>
          </a:p>
        </p:txBody>
      </p:sp>
      <p:sp>
        <p:nvSpPr>
          <p:cNvPr id="10" name="Underrubrik 2">
            <a:extLst>
              <a:ext uri="{FF2B5EF4-FFF2-40B4-BE49-F238E27FC236}">
                <a16:creationId xmlns:a16="http://schemas.microsoft.com/office/drawing/2014/main" id="{EE280235-7AA4-09C2-DF0C-D410620A9AC7}"/>
              </a:ext>
            </a:extLst>
          </p:cNvPr>
          <p:cNvSpPr>
            <a:spLocks noGrp="1"/>
          </p:cNvSpPr>
          <p:nvPr>
            <p:ph type="subTitle" idx="1" hasCustomPrompt="1"/>
          </p:nvPr>
        </p:nvSpPr>
        <p:spPr>
          <a:xfrm>
            <a:off x="514213" y="4754252"/>
            <a:ext cx="5581787" cy="224608"/>
          </a:xfrm>
          <a:prstGeom prst="rect">
            <a:avLst/>
          </a:prstGeom>
        </p:spPr>
        <p:txBody>
          <a:bodyPr anchor="t" anchorCtr="0">
            <a:noAutofit/>
          </a:bodyPr>
          <a:lstStyle>
            <a:lvl1pPr marL="0" marR="0" indent="0" algn="l" defTabSz="914400" rtl="0" eaLnBrk="1" fontAlgn="auto" latinLnBrk="0" hangingPunct="1">
              <a:lnSpc>
                <a:spcPct val="100000"/>
              </a:lnSpc>
              <a:spcBef>
                <a:spcPts val="0"/>
              </a:spcBef>
              <a:spcAft>
                <a:spcPts val="0"/>
              </a:spcAft>
              <a:buClrTx/>
              <a:buSzTx/>
              <a:buFont typeface="System Font Regular"/>
              <a:buNone/>
              <a:tabLst/>
              <a:defRPr sz="1400" b="0" i="1" spc="30" baseline="0">
                <a:solidFill>
                  <a:schemeClr val="tx1"/>
                </a:solidFill>
                <a:latin typeface="Proxima Nova Light" panose="020B030303050206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Name Surname</a:t>
            </a:r>
          </a:p>
        </p:txBody>
      </p:sp>
      <p:pic>
        <p:nvPicPr>
          <p:cNvPr id="3" name="Picture 2">
            <a:extLst>
              <a:ext uri="{FF2B5EF4-FFF2-40B4-BE49-F238E27FC236}">
                <a16:creationId xmlns:a16="http://schemas.microsoft.com/office/drawing/2014/main" id="{FD206C36-1100-D31D-B7AA-8B75EABF7982}"/>
              </a:ext>
            </a:extLst>
          </p:cNvPr>
          <p:cNvPicPr>
            <a:picLocks noChangeAspect="1"/>
          </p:cNvPicPr>
          <p:nvPr userDrawn="1"/>
        </p:nvPicPr>
        <p:blipFill>
          <a:blip r:embed="rId2"/>
          <a:stretch>
            <a:fillRect/>
          </a:stretch>
        </p:blipFill>
        <p:spPr>
          <a:xfrm>
            <a:off x="10325530" y="6316676"/>
            <a:ext cx="1268680" cy="263563"/>
          </a:xfrm>
          <a:prstGeom prst="rect">
            <a:avLst/>
          </a:prstGeom>
        </p:spPr>
      </p:pic>
      <p:sp>
        <p:nvSpPr>
          <p:cNvPr id="12" name="Text Placeholder 2">
            <a:extLst>
              <a:ext uri="{FF2B5EF4-FFF2-40B4-BE49-F238E27FC236}">
                <a16:creationId xmlns:a16="http://schemas.microsoft.com/office/drawing/2014/main" id="{168D86E2-00DA-8C23-F5FD-4F56B9FB6AFD}"/>
              </a:ext>
            </a:extLst>
          </p:cNvPr>
          <p:cNvSpPr>
            <a:spLocks noGrp="1"/>
          </p:cNvSpPr>
          <p:nvPr>
            <p:ph type="body" idx="11" hasCustomPrompt="1"/>
          </p:nvPr>
        </p:nvSpPr>
        <p:spPr>
          <a:xfrm>
            <a:off x="514213" y="5421883"/>
            <a:ext cx="5581787" cy="635893"/>
          </a:xfrm>
        </p:spPr>
        <p:txBody>
          <a:bodyPr anchor="t" anchorCtr="0"/>
          <a:lstStyle>
            <a:lvl1pPr marL="0" indent="0">
              <a:lnSpc>
                <a:spcPct val="100000"/>
              </a:lnSpc>
              <a:spcBef>
                <a:spcPts val="0"/>
              </a:spcBef>
              <a:buNone/>
              <a:defRPr sz="1200" b="0" i="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Phone:</a:t>
            </a:r>
            <a:br>
              <a:rPr lang="en-US" noProof="0" dirty="0"/>
            </a:br>
            <a:r>
              <a:rPr lang="en-US" noProof="0" dirty="0"/>
              <a:t>Email:</a:t>
            </a:r>
          </a:p>
        </p:txBody>
      </p:sp>
      <p:sp>
        <p:nvSpPr>
          <p:cNvPr id="16" name="Text Placeholder 2">
            <a:extLst>
              <a:ext uri="{FF2B5EF4-FFF2-40B4-BE49-F238E27FC236}">
                <a16:creationId xmlns:a16="http://schemas.microsoft.com/office/drawing/2014/main" id="{63A4E8CB-0263-4C1E-08E6-F1B6031303A5}"/>
              </a:ext>
            </a:extLst>
          </p:cNvPr>
          <p:cNvSpPr>
            <a:spLocks noGrp="1"/>
          </p:cNvSpPr>
          <p:nvPr>
            <p:ph type="body" idx="12" hasCustomPrompt="1"/>
          </p:nvPr>
        </p:nvSpPr>
        <p:spPr>
          <a:xfrm>
            <a:off x="514213" y="4978860"/>
            <a:ext cx="5581787" cy="187469"/>
          </a:xfrm>
        </p:spPr>
        <p:txBody>
          <a:bodyPr anchor="t" anchorCtr="0"/>
          <a:lstStyle>
            <a:lvl1pPr marL="0" indent="0">
              <a:lnSpc>
                <a:spcPct val="100000"/>
              </a:lnSpc>
              <a:spcBef>
                <a:spcPts val="0"/>
              </a:spcBef>
              <a:buNone/>
              <a:defRPr sz="1400" b="0" i="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Title</a:t>
            </a:r>
          </a:p>
        </p:txBody>
      </p:sp>
      <p:sp>
        <p:nvSpPr>
          <p:cNvPr id="14" name="TextBox 13">
            <a:hlinkClick r:id="rId3"/>
            <a:extLst>
              <a:ext uri="{FF2B5EF4-FFF2-40B4-BE49-F238E27FC236}">
                <a16:creationId xmlns:a16="http://schemas.microsoft.com/office/drawing/2014/main" id="{17778919-10A4-CD6C-45BB-A45CD5A1D74C}"/>
              </a:ext>
            </a:extLst>
          </p:cNvPr>
          <p:cNvSpPr txBox="1"/>
          <p:nvPr userDrawn="1"/>
        </p:nvSpPr>
        <p:spPr>
          <a:xfrm>
            <a:off x="514213" y="5780778"/>
            <a:ext cx="1267934" cy="276999"/>
          </a:xfrm>
          <a:prstGeom prst="rect">
            <a:avLst/>
          </a:prstGeom>
          <a:solidFill>
            <a:schemeClr val="bg1">
              <a:alpha val="0"/>
            </a:schemeClr>
          </a:solidFill>
          <a:ln w="6350">
            <a:noFill/>
          </a:ln>
        </p:spPr>
        <p:txBody>
          <a:bodyPr wrap="square">
            <a:spAutoFit/>
          </a:bodyPr>
          <a:lstStyle/>
          <a:p>
            <a:r>
              <a:rPr lang="en-US" sz="1200" b="0" i="0" noProof="0" dirty="0" err="1">
                <a:solidFill>
                  <a:schemeClr val="tx1"/>
                </a:solidFill>
              </a:rPr>
              <a:t>ascom.com</a:t>
            </a:r>
            <a:endParaRPr lang="en-US" sz="1200" b="0" i="0" noProof="0" dirty="0">
              <a:solidFill>
                <a:schemeClr val="tx1"/>
              </a:solidFill>
            </a:endParaRPr>
          </a:p>
        </p:txBody>
      </p:sp>
    </p:spTree>
    <p:extLst>
      <p:ext uri="{BB962C8B-B14F-4D97-AF65-F5344CB8AC3E}">
        <p14:creationId xmlns:p14="http://schemas.microsoft.com/office/powerpoint/2010/main" val="3980852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Slide photo">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0AE4213C-7AC4-8941-ACDA-27C109EA065F}"/>
              </a:ext>
            </a:extLst>
          </p:cNvPr>
          <p:cNvSpPr>
            <a:spLocks noGrp="1"/>
          </p:cNvSpPr>
          <p:nvPr>
            <p:ph type="pic" sz="quarter" idx="10" hasCustomPrompt="1"/>
          </p:nvPr>
        </p:nvSpPr>
        <p:spPr>
          <a:xfrm>
            <a:off x="0" y="0"/>
            <a:ext cx="12192000" cy="3797164"/>
          </a:xfrm>
          <a:prstGeom prst="rect">
            <a:avLst/>
          </a:prstGeom>
          <a:solidFill>
            <a:schemeClr val="accent5"/>
          </a:solidFill>
        </p:spPr>
        <p:txBody>
          <a:bodyPr vert="horz" lIns="0" tIns="1080000" rIns="0" bIns="0" rtlCol="0" anchor="t" anchorCtr="0">
            <a:normAutofit/>
          </a:bodyPr>
          <a:lstStyle>
            <a:lvl1pPr marL="0" indent="0" algn="ctr">
              <a:buNone/>
              <a:defRPr lang="sv-SE" dirty="0">
                <a:solidFill>
                  <a:schemeClr val="tx1"/>
                </a:solidFill>
              </a:defRPr>
            </a:lvl1pPr>
          </a:lstStyle>
          <a:p>
            <a:r>
              <a:rPr lang="en-US" noProof="0" dirty="0"/>
              <a:t>Photo</a:t>
            </a:r>
          </a:p>
        </p:txBody>
      </p:sp>
      <p:sp>
        <p:nvSpPr>
          <p:cNvPr id="4" name="Title 3">
            <a:extLst>
              <a:ext uri="{FF2B5EF4-FFF2-40B4-BE49-F238E27FC236}">
                <a16:creationId xmlns:a16="http://schemas.microsoft.com/office/drawing/2014/main" id="{CE04CBEE-DFE2-A3E9-167A-0AD7A813B1DB}"/>
              </a:ext>
            </a:extLst>
          </p:cNvPr>
          <p:cNvSpPr>
            <a:spLocks noGrp="1"/>
          </p:cNvSpPr>
          <p:nvPr>
            <p:ph type="title" hasCustomPrompt="1"/>
          </p:nvPr>
        </p:nvSpPr>
        <p:spPr>
          <a:xfrm>
            <a:off x="514800" y="4396001"/>
            <a:ext cx="10693399" cy="966316"/>
          </a:xfrm>
        </p:spPr>
        <p:txBody>
          <a:bodyPr anchor="b" anchorCtr="0"/>
          <a:lstStyle>
            <a:lvl1pPr>
              <a:defRPr b="0" i="0">
                <a:solidFill>
                  <a:schemeClr val="tx1"/>
                </a:solidFill>
                <a:latin typeface="+mj-lt"/>
              </a:defRPr>
            </a:lvl1pPr>
          </a:lstStyle>
          <a:p>
            <a:r>
              <a:rPr lang="en-US" noProof="0" dirty="0"/>
              <a:t>Add presentation Title</a:t>
            </a:r>
          </a:p>
        </p:txBody>
      </p:sp>
      <p:sp>
        <p:nvSpPr>
          <p:cNvPr id="10" name="Underrubrik 2">
            <a:extLst>
              <a:ext uri="{FF2B5EF4-FFF2-40B4-BE49-F238E27FC236}">
                <a16:creationId xmlns:a16="http://schemas.microsoft.com/office/drawing/2014/main" id="{EE280235-7AA4-09C2-DF0C-D410620A9AC7}"/>
              </a:ext>
            </a:extLst>
          </p:cNvPr>
          <p:cNvSpPr>
            <a:spLocks noGrp="1"/>
          </p:cNvSpPr>
          <p:nvPr>
            <p:ph type="subTitle" idx="1" hasCustomPrompt="1"/>
          </p:nvPr>
        </p:nvSpPr>
        <p:spPr>
          <a:xfrm>
            <a:off x="514213" y="5600615"/>
            <a:ext cx="10702647" cy="306000"/>
          </a:xfrm>
          <a:prstGeom prst="rect">
            <a:avLst/>
          </a:prstGeom>
        </p:spPr>
        <p:txBody>
          <a:bodyPr anchor="b" anchorCtr="0">
            <a:normAutofit/>
          </a:bodyPr>
          <a:lstStyle>
            <a:lvl1pPr marL="0" indent="0" algn="l">
              <a:lnSpc>
                <a:spcPct val="100000"/>
              </a:lnSpc>
              <a:spcBef>
                <a:spcPts val="0"/>
              </a:spcBef>
              <a:buNone/>
              <a:defRPr sz="1400" b="0" i="1" spc="30" baseline="0">
                <a:solidFill>
                  <a:schemeClr val="tx1"/>
                </a:solidFill>
                <a:latin typeface="Proxima Nova Light" panose="020B030303050206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Add presenter name or Location</a:t>
            </a:r>
          </a:p>
        </p:txBody>
      </p:sp>
      <p:pic>
        <p:nvPicPr>
          <p:cNvPr id="3" name="Picture 2">
            <a:extLst>
              <a:ext uri="{FF2B5EF4-FFF2-40B4-BE49-F238E27FC236}">
                <a16:creationId xmlns:a16="http://schemas.microsoft.com/office/drawing/2014/main" id="{FD206C36-1100-D31D-B7AA-8B75EABF7982}"/>
              </a:ext>
            </a:extLst>
          </p:cNvPr>
          <p:cNvPicPr>
            <a:picLocks noChangeAspect="1"/>
          </p:cNvPicPr>
          <p:nvPr userDrawn="1"/>
        </p:nvPicPr>
        <p:blipFill>
          <a:blip r:embed="rId2"/>
          <a:stretch>
            <a:fillRect/>
          </a:stretch>
        </p:blipFill>
        <p:spPr>
          <a:xfrm>
            <a:off x="10325530" y="6316676"/>
            <a:ext cx="1268680" cy="263563"/>
          </a:xfrm>
          <a:prstGeom prst="rect">
            <a:avLst/>
          </a:prstGeom>
        </p:spPr>
      </p:pic>
    </p:spTree>
    <p:extLst>
      <p:ext uri="{BB962C8B-B14F-4D97-AF65-F5344CB8AC3E}">
        <p14:creationId xmlns:p14="http://schemas.microsoft.com/office/powerpoint/2010/main" val="3463300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Headline and photo">
    <p:spTree>
      <p:nvGrpSpPr>
        <p:cNvPr id="1" name=""/>
        <p:cNvGrpSpPr/>
        <p:nvPr/>
      </p:nvGrpSpPr>
      <p:grpSpPr>
        <a:xfrm>
          <a:off x="0" y="0"/>
          <a:ext cx="0" cy="0"/>
          <a:chOff x="0" y="0"/>
          <a:chExt cx="0" cy="0"/>
        </a:xfrm>
      </p:grpSpPr>
      <p:sp>
        <p:nvSpPr>
          <p:cNvPr id="4" name="Platshållare för bild 4">
            <a:extLst>
              <a:ext uri="{FF2B5EF4-FFF2-40B4-BE49-F238E27FC236}">
                <a16:creationId xmlns:a16="http://schemas.microsoft.com/office/drawing/2014/main" id="{4FEBA9A8-B9C5-F4BA-549E-EDF6AEA8F131}"/>
              </a:ext>
            </a:extLst>
          </p:cNvPr>
          <p:cNvSpPr>
            <a:spLocks noGrp="1"/>
          </p:cNvSpPr>
          <p:nvPr>
            <p:ph type="pic" sz="quarter" idx="13" hasCustomPrompt="1"/>
          </p:nvPr>
        </p:nvSpPr>
        <p:spPr>
          <a:xfrm>
            <a:off x="6216000" y="0"/>
            <a:ext cx="5976000" cy="6857999"/>
          </a:xfrm>
          <a:prstGeom prst="rect">
            <a:avLst/>
          </a:prstGeom>
          <a:solidFill>
            <a:schemeClr val="accent5"/>
          </a:solidFill>
        </p:spPr>
        <p:txBody>
          <a:bodyPr vert="horz" lIns="0" tIns="1800000" rIns="0" bIns="0" rtlCol="0" anchor="t" anchorCtr="0">
            <a:normAutofit/>
          </a:bodyPr>
          <a:lstStyle>
            <a:lvl1pPr marL="0" indent="0" algn="ctr">
              <a:buNone/>
              <a:defRPr lang="sv-SE" b="0" dirty="0">
                <a:solidFill>
                  <a:schemeClr val="tx1"/>
                </a:solidFill>
              </a:defRPr>
            </a:lvl1pPr>
          </a:lstStyle>
          <a:p>
            <a:r>
              <a:rPr lang="en-US" noProof="0" dirty="0"/>
              <a:t>Photo</a:t>
            </a:r>
          </a:p>
        </p:txBody>
      </p:sp>
      <p:sp>
        <p:nvSpPr>
          <p:cNvPr id="3" name="Underrubrik 2">
            <a:extLst>
              <a:ext uri="{FF2B5EF4-FFF2-40B4-BE49-F238E27FC236}">
                <a16:creationId xmlns:a16="http://schemas.microsoft.com/office/drawing/2014/main" id="{3FF447CD-2DA1-2D4F-B16B-9E4A05048B1C}"/>
              </a:ext>
            </a:extLst>
          </p:cNvPr>
          <p:cNvSpPr>
            <a:spLocks noGrp="1"/>
          </p:cNvSpPr>
          <p:nvPr>
            <p:ph type="subTitle" idx="1" hasCustomPrompt="1"/>
          </p:nvPr>
        </p:nvSpPr>
        <p:spPr>
          <a:xfrm>
            <a:off x="514803" y="1418850"/>
            <a:ext cx="5400000" cy="338400"/>
          </a:xfrm>
          <a:prstGeom prst="rect">
            <a:avLst/>
          </a:prstGeom>
        </p:spPr>
        <p:txBody>
          <a:bodyPr/>
          <a:lstStyle>
            <a:lvl1pPr marL="0" indent="0" algn="l">
              <a:lnSpc>
                <a:spcPct val="99000"/>
              </a:lnSpc>
              <a:buNone/>
              <a:defRPr sz="1600" b="0" i="1" spc="30" baseline="0">
                <a:solidFill>
                  <a:schemeClr val="tx1"/>
                </a:solidFill>
                <a:latin typeface="Proxima Nova Light" panose="020B030303050206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 </a:t>
            </a:r>
          </a:p>
        </p:txBody>
      </p:sp>
      <p:sp>
        <p:nvSpPr>
          <p:cNvPr id="5" name="Footer Placeholder 4">
            <a:extLst>
              <a:ext uri="{FF2B5EF4-FFF2-40B4-BE49-F238E27FC236}">
                <a16:creationId xmlns:a16="http://schemas.microsoft.com/office/drawing/2014/main" id="{F064553E-0E7E-F1D4-7333-62ACBD94937C}"/>
              </a:ext>
            </a:extLst>
          </p:cNvPr>
          <p:cNvSpPr>
            <a:spLocks noGrp="1"/>
          </p:cNvSpPr>
          <p:nvPr>
            <p:ph type="ftr" sz="quarter" idx="10"/>
          </p:nvPr>
        </p:nvSpPr>
        <p:spPr/>
        <p:txBody>
          <a:bodyPr/>
          <a:lstStyle/>
          <a:p>
            <a:r>
              <a:rPr lang="pt-BR" noProof="0" dirty="0"/>
              <a:t>Ascom Myco 4 – Sales Deck </a:t>
            </a:r>
            <a:endParaRPr lang="en-US" noProof="0" dirty="0"/>
          </a:p>
        </p:txBody>
      </p:sp>
      <p:sp>
        <p:nvSpPr>
          <p:cNvPr id="6" name="Slide Number Placeholder 5">
            <a:extLst>
              <a:ext uri="{FF2B5EF4-FFF2-40B4-BE49-F238E27FC236}">
                <a16:creationId xmlns:a16="http://schemas.microsoft.com/office/drawing/2014/main" id="{2EDA726A-B265-BFF9-A292-8061FE16B1E6}"/>
              </a:ext>
            </a:extLst>
          </p:cNvPr>
          <p:cNvSpPr>
            <a:spLocks noGrp="1"/>
          </p:cNvSpPr>
          <p:nvPr>
            <p:ph type="sldNum" sz="quarter" idx="11"/>
          </p:nvPr>
        </p:nvSpPr>
        <p:spPr/>
        <p:txBody>
          <a:bodyPr/>
          <a:lstStyle/>
          <a:p>
            <a:fld id="{C99E46AF-EC69-4003-B99F-7251BF543429}" type="slidenum">
              <a:rPr lang="en-US" noProof="0" smtClean="0"/>
              <a:pPr/>
              <a:t>‹Nº›</a:t>
            </a:fld>
            <a:endParaRPr lang="en-US" noProof="0"/>
          </a:p>
        </p:txBody>
      </p:sp>
      <p:sp>
        <p:nvSpPr>
          <p:cNvPr id="2" name="Title 1">
            <a:extLst>
              <a:ext uri="{FF2B5EF4-FFF2-40B4-BE49-F238E27FC236}">
                <a16:creationId xmlns:a16="http://schemas.microsoft.com/office/drawing/2014/main" id="{A5A93B3F-1C82-EDA4-6BA2-31BD10734B28}"/>
              </a:ext>
            </a:extLst>
          </p:cNvPr>
          <p:cNvSpPr>
            <a:spLocks noGrp="1"/>
          </p:cNvSpPr>
          <p:nvPr>
            <p:ph type="title"/>
          </p:nvPr>
        </p:nvSpPr>
        <p:spPr>
          <a:xfrm>
            <a:off x="514800" y="381600"/>
            <a:ext cx="5400000" cy="950599"/>
          </a:xfrm>
        </p:spPr>
        <p:txBody>
          <a:bodyPr anchor="t" anchorCtr="0"/>
          <a:lstStyle>
            <a:lvl1pPr>
              <a:lnSpc>
                <a:spcPct val="99000"/>
              </a:lnSpc>
              <a:defRPr/>
            </a:lvl1pPr>
          </a:lstStyle>
          <a:p>
            <a:r>
              <a:rPr lang="en-US" noProof="0"/>
              <a:t>Click to edit Master title style</a:t>
            </a:r>
            <a:endParaRPr lang="en-US" noProof="0" dirty="0"/>
          </a:p>
        </p:txBody>
      </p:sp>
      <p:sp>
        <p:nvSpPr>
          <p:cNvPr id="8" name="Text Placeholder 7">
            <a:extLst>
              <a:ext uri="{FF2B5EF4-FFF2-40B4-BE49-F238E27FC236}">
                <a16:creationId xmlns:a16="http://schemas.microsoft.com/office/drawing/2014/main" id="{1D5696FD-0039-6A8D-D339-A6347BCDF0ED}"/>
              </a:ext>
            </a:extLst>
          </p:cNvPr>
          <p:cNvSpPr>
            <a:spLocks noGrp="1"/>
          </p:cNvSpPr>
          <p:nvPr>
            <p:ph type="body" sz="quarter" idx="12"/>
          </p:nvPr>
        </p:nvSpPr>
        <p:spPr>
          <a:xfrm>
            <a:off x="514802" y="2201499"/>
            <a:ext cx="5400000" cy="3117850"/>
          </a:xfrm>
        </p:spPr>
        <p:txBody>
          <a:bodyPr/>
          <a:lstStyle>
            <a:lvl2pPr marL="0">
              <a:defRPr/>
            </a:lvl2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203200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hree-column bullet point slide">
    <p:spTree>
      <p:nvGrpSpPr>
        <p:cNvPr id="1" name=""/>
        <p:cNvGrpSpPr/>
        <p:nvPr/>
      </p:nvGrpSpPr>
      <p:grpSpPr>
        <a:xfrm>
          <a:off x="0" y="0"/>
          <a:ext cx="0" cy="0"/>
          <a:chOff x="0" y="0"/>
          <a:chExt cx="0" cy="0"/>
        </a:xfrm>
      </p:grpSpPr>
      <p:sp>
        <p:nvSpPr>
          <p:cNvPr id="7" name="Platshållare för text 3"/>
          <p:cNvSpPr>
            <a:spLocks noGrp="1"/>
          </p:cNvSpPr>
          <p:nvPr>
            <p:ph type="body" sz="half" idx="2"/>
          </p:nvPr>
        </p:nvSpPr>
        <p:spPr>
          <a:xfrm>
            <a:off x="766764" y="2528887"/>
            <a:ext cx="3241674" cy="3455987"/>
          </a:xfrm>
          <a:prstGeom prst="rect">
            <a:avLst/>
          </a:prstGeom>
        </p:spPr>
        <p:txBody>
          <a:bodyPr spcCol="648000"/>
          <a:lstStyle>
            <a:lvl1pPr marL="171450" indent="-171450">
              <a:lnSpc>
                <a:spcPct val="150000"/>
              </a:lnSpc>
              <a:buFontTx/>
              <a:buBlip>
                <a:blip r:embed="rId2"/>
              </a:buBlip>
              <a:defRPr sz="1100" b="0" i="0" spc="30" baseline="0">
                <a:solidFill>
                  <a:schemeClr val="accent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itle 3"/>
          <p:cNvSpPr>
            <a:spLocks noGrp="1"/>
          </p:cNvSpPr>
          <p:nvPr>
            <p:ph type="title"/>
          </p:nvPr>
        </p:nvSpPr>
        <p:spPr/>
        <p:txBody>
          <a:bodyPr/>
          <a:lstStyle/>
          <a:p>
            <a:r>
              <a:rPr lang="en-US"/>
              <a:t>Click to edit Master title style</a:t>
            </a:r>
            <a:endParaRPr lang="en-GB"/>
          </a:p>
        </p:txBody>
      </p:sp>
      <p:sp>
        <p:nvSpPr>
          <p:cNvPr id="14" name="Underrubrik 2"/>
          <p:cNvSpPr>
            <a:spLocks noGrp="1"/>
          </p:cNvSpPr>
          <p:nvPr>
            <p:ph type="subTitle" idx="1"/>
          </p:nvPr>
        </p:nvSpPr>
        <p:spPr>
          <a:xfrm>
            <a:off x="766763" y="1968237"/>
            <a:ext cx="3241675" cy="505883"/>
          </a:xfrm>
          <a:prstGeom prst="rect">
            <a:avLst/>
          </a:prstGeom>
        </p:spPr>
        <p:txBody>
          <a:bodyPr/>
          <a:lstStyle>
            <a:lvl1pPr marL="0" indent="0" algn="l">
              <a:buNone/>
              <a:defRPr sz="1600" b="1" i="0" spc="30" baseline="0">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15" name="Platshållare för text 3"/>
          <p:cNvSpPr>
            <a:spLocks noGrp="1"/>
          </p:cNvSpPr>
          <p:nvPr>
            <p:ph type="body" sz="half" idx="14"/>
          </p:nvPr>
        </p:nvSpPr>
        <p:spPr>
          <a:xfrm>
            <a:off x="4511676" y="2528887"/>
            <a:ext cx="3241674" cy="3455987"/>
          </a:xfrm>
          <a:prstGeom prst="rect">
            <a:avLst/>
          </a:prstGeom>
        </p:spPr>
        <p:txBody>
          <a:bodyPr spcCol="648000"/>
          <a:lstStyle>
            <a:lvl1pPr marL="171450" indent="-171450">
              <a:lnSpc>
                <a:spcPct val="150000"/>
              </a:lnSpc>
              <a:buFontTx/>
              <a:buBlip>
                <a:blip r:embed="rId2"/>
              </a:buBlip>
              <a:defRPr sz="1100" b="0" i="0" spc="30" baseline="0">
                <a:solidFill>
                  <a:schemeClr val="accent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Platshållare för text 3"/>
          <p:cNvSpPr>
            <a:spLocks noGrp="1"/>
          </p:cNvSpPr>
          <p:nvPr>
            <p:ph type="body" sz="half" idx="15"/>
          </p:nvPr>
        </p:nvSpPr>
        <p:spPr>
          <a:xfrm>
            <a:off x="8256588" y="2528887"/>
            <a:ext cx="3241674" cy="3455987"/>
          </a:xfrm>
          <a:prstGeom prst="rect">
            <a:avLst/>
          </a:prstGeom>
        </p:spPr>
        <p:txBody>
          <a:bodyPr spcCol="648000"/>
          <a:lstStyle>
            <a:lvl1pPr marL="171450" indent="-171450">
              <a:lnSpc>
                <a:spcPct val="150000"/>
              </a:lnSpc>
              <a:buFontTx/>
              <a:buBlip>
                <a:blip r:embed="rId2"/>
              </a:buBlip>
              <a:defRPr sz="1100" b="0" i="0" spc="30" baseline="0">
                <a:solidFill>
                  <a:schemeClr val="accent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8"/>
          <p:cNvSpPr>
            <a:spLocks noGrp="1"/>
          </p:cNvSpPr>
          <p:nvPr>
            <p:ph type="body" sz="quarter" idx="16"/>
          </p:nvPr>
        </p:nvSpPr>
        <p:spPr>
          <a:xfrm>
            <a:off x="4511675" y="1968237"/>
            <a:ext cx="3241675" cy="505884"/>
          </a:xfrm>
        </p:spPr>
        <p:txBody>
          <a:bodyPr rtlCol="0">
            <a:normAutofit/>
          </a:bodyPr>
          <a:lstStyle>
            <a:lvl1pPr>
              <a:defRPr lang="en-GB" sz="1600" b="1" spc="30" baseline="0" dirty="0">
                <a:latin typeface="+mj-lt"/>
              </a:defRPr>
            </a:lvl1pPr>
          </a:lstStyle>
          <a:p>
            <a:pPr lvl="0"/>
            <a:r>
              <a:rPr lang="en-US"/>
              <a:t>Click to edit Master text styles</a:t>
            </a:r>
          </a:p>
        </p:txBody>
      </p:sp>
      <p:sp>
        <p:nvSpPr>
          <p:cNvPr id="23" name="Text Placeholder 8"/>
          <p:cNvSpPr>
            <a:spLocks noGrp="1"/>
          </p:cNvSpPr>
          <p:nvPr>
            <p:ph type="body" sz="quarter" idx="17"/>
          </p:nvPr>
        </p:nvSpPr>
        <p:spPr>
          <a:xfrm>
            <a:off x="8256589" y="1968237"/>
            <a:ext cx="3241675" cy="505884"/>
          </a:xfrm>
        </p:spPr>
        <p:txBody>
          <a:bodyPr rtlCol="0">
            <a:normAutofit/>
          </a:bodyPr>
          <a:lstStyle>
            <a:lvl1pPr>
              <a:defRPr lang="en-GB" sz="1600" b="1" spc="30" baseline="0" dirty="0">
                <a:latin typeface="+mj-lt"/>
              </a:defRPr>
            </a:lvl1pPr>
          </a:lstStyle>
          <a:p>
            <a:pPr lvl="0"/>
            <a:r>
              <a:rPr lang="en-US"/>
              <a:t>Click to edit Master text styles</a:t>
            </a:r>
          </a:p>
        </p:txBody>
      </p:sp>
      <p:sp>
        <p:nvSpPr>
          <p:cNvPr id="2" name="Footer Placeholder 5">
            <a:extLst>
              <a:ext uri="{FF2B5EF4-FFF2-40B4-BE49-F238E27FC236}">
                <a16:creationId xmlns:a16="http://schemas.microsoft.com/office/drawing/2014/main" id="{07382160-CA5E-954A-B570-99136554010F}"/>
              </a:ext>
            </a:extLst>
          </p:cNvPr>
          <p:cNvSpPr>
            <a:spLocks noGrp="1"/>
          </p:cNvSpPr>
          <p:nvPr>
            <p:ph type="ftr" sz="quarter" idx="18"/>
          </p:nvPr>
        </p:nvSpPr>
        <p:spPr/>
        <p:txBody>
          <a:bodyPr/>
          <a:lstStyle>
            <a:lvl1pPr>
              <a:defRPr/>
            </a:lvl1pPr>
          </a:lstStyle>
          <a:p>
            <a:pPr>
              <a:defRPr/>
            </a:pPr>
            <a:r>
              <a:rPr lang="pt-BR" dirty="0"/>
              <a:t>Ascom Myco 4 – Sales Deck </a:t>
            </a:r>
            <a:endParaRPr dirty="0"/>
          </a:p>
        </p:txBody>
      </p:sp>
      <p:sp>
        <p:nvSpPr>
          <p:cNvPr id="3" name="Slide Number Placeholder 6">
            <a:extLst>
              <a:ext uri="{FF2B5EF4-FFF2-40B4-BE49-F238E27FC236}">
                <a16:creationId xmlns:a16="http://schemas.microsoft.com/office/drawing/2014/main" id="{A65965EC-75F2-819B-637C-4B76708570BE}"/>
              </a:ext>
            </a:extLst>
          </p:cNvPr>
          <p:cNvSpPr>
            <a:spLocks noGrp="1"/>
          </p:cNvSpPr>
          <p:nvPr>
            <p:ph type="sldNum" sz="quarter" idx="19"/>
          </p:nvPr>
        </p:nvSpPr>
        <p:spPr/>
        <p:txBody>
          <a:bodyPr/>
          <a:lstStyle>
            <a:lvl1pPr>
              <a:defRPr/>
            </a:lvl1pPr>
          </a:lstStyle>
          <a:p>
            <a:pPr>
              <a:defRPr/>
            </a:pPr>
            <a:fld id="{BFB875A3-F531-464F-8085-BB185767AABA}" type="slidenum">
              <a:rPr/>
              <a:pPr>
                <a:defRPr/>
              </a:pPr>
              <a:t>‹Nº›</a:t>
            </a:fld>
            <a:endParaRPr/>
          </a:p>
        </p:txBody>
      </p:sp>
    </p:spTree>
    <p:extLst>
      <p:ext uri="{BB962C8B-B14F-4D97-AF65-F5344CB8AC3E}">
        <p14:creationId xmlns:p14="http://schemas.microsoft.com/office/powerpoint/2010/main" val="3520163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and imag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15C7D0A-D948-6C8D-3576-ABF63A01528C}"/>
              </a:ext>
            </a:extLst>
          </p:cNvPr>
          <p:cNvSpPr>
            <a:spLocks noGrp="1"/>
          </p:cNvSpPr>
          <p:nvPr>
            <p:ph type="pic" sz="quarter" idx="14" hasCustomPrompt="1"/>
          </p:nvPr>
        </p:nvSpPr>
        <p:spPr>
          <a:xfrm>
            <a:off x="6215998" y="1499445"/>
            <a:ext cx="5508000" cy="4183062"/>
          </a:xfrm>
          <a:prstGeom prst="roundRect">
            <a:avLst>
              <a:gd name="adj" fmla="val 2488"/>
            </a:avLst>
          </a:prstGeom>
          <a:noFill/>
        </p:spPr>
        <p:txBody>
          <a:bodyPr tIns="720000"/>
          <a:lstStyle>
            <a:lvl1pPr algn="ctr">
              <a:defRPr/>
            </a:lvl1pPr>
          </a:lstStyle>
          <a:p>
            <a:r>
              <a:rPr lang="en-US" noProof="0" dirty="0"/>
              <a:t>Image</a:t>
            </a:r>
          </a:p>
        </p:txBody>
      </p:sp>
      <p:sp>
        <p:nvSpPr>
          <p:cNvPr id="3" name="Underrubrik 2">
            <a:extLst>
              <a:ext uri="{FF2B5EF4-FFF2-40B4-BE49-F238E27FC236}">
                <a16:creationId xmlns:a16="http://schemas.microsoft.com/office/drawing/2014/main" id="{3FF447CD-2DA1-2D4F-B16B-9E4A05048B1C}"/>
              </a:ext>
            </a:extLst>
          </p:cNvPr>
          <p:cNvSpPr>
            <a:spLocks noGrp="1"/>
          </p:cNvSpPr>
          <p:nvPr>
            <p:ph type="subTitle" idx="1" hasCustomPrompt="1"/>
          </p:nvPr>
        </p:nvSpPr>
        <p:spPr>
          <a:xfrm>
            <a:off x="514800" y="1418850"/>
            <a:ext cx="5400000" cy="338400"/>
          </a:xfrm>
          <a:prstGeom prst="rect">
            <a:avLst/>
          </a:prstGeom>
        </p:spPr>
        <p:txBody>
          <a:bodyPr/>
          <a:lstStyle>
            <a:lvl1pPr marL="0" indent="0" algn="l">
              <a:lnSpc>
                <a:spcPct val="99000"/>
              </a:lnSpc>
              <a:buNone/>
              <a:defRPr sz="1600" b="0" i="1" spc="30" baseline="0">
                <a:solidFill>
                  <a:schemeClr val="tx1"/>
                </a:solidFill>
                <a:latin typeface="Proxima Nova Light" panose="020B030303050206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 </a:t>
            </a:r>
          </a:p>
        </p:txBody>
      </p:sp>
      <p:sp>
        <p:nvSpPr>
          <p:cNvPr id="5" name="Footer Placeholder 4">
            <a:extLst>
              <a:ext uri="{FF2B5EF4-FFF2-40B4-BE49-F238E27FC236}">
                <a16:creationId xmlns:a16="http://schemas.microsoft.com/office/drawing/2014/main" id="{F064553E-0E7E-F1D4-7333-62ACBD94937C}"/>
              </a:ext>
            </a:extLst>
          </p:cNvPr>
          <p:cNvSpPr>
            <a:spLocks noGrp="1"/>
          </p:cNvSpPr>
          <p:nvPr>
            <p:ph type="ftr" sz="quarter" idx="10"/>
          </p:nvPr>
        </p:nvSpPr>
        <p:spPr/>
        <p:txBody>
          <a:bodyPr/>
          <a:lstStyle/>
          <a:p>
            <a:r>
              <a:rPr lang="pt-BR" noProof="0" dirty="0"/>
              <a:t>Ascom Myco 4 – Sales Deck </a:t>
            </a:r>
            <a:endParaRPr lang="en-US" noProof="0" dirty="0"/>
          </a:p>
        </p:txBody>
      </p:sp>
      <p:sp>
        <p:nvSpPr>
          <p:cNvPr id="6" name="Slide Number Placeholder 5">
            <a:extLst>
              <a:ext uri="{FF2B5EF4-FFF2-40B4-BE49-F238E27FC236}">
                <a16:creationId xmlns:a16="http://schemas.microsoft.com/office/drawing/2014/main" id="{2EDA726A-B265-BFF9-A292-8061FE16B1E6}"/>
              </a:ext>
            </a:extLst>
          </p:cNvPr>
          <p:cNvSpPr>
            <a:spLocks noGrp="1"/>
          </p:cNvSpPr>
          <p:nvPr>
            <p:ph type="sldNum" sz="quarter" idx="11"/>
          </p:nvPr>
        </p:nvSpPr>
        <p:spPr/>
        <p:txBody>
          <a:bodyPr/>
          <a:lstStyle/>
          <a:p>
            <a:fld id="{C99E46AF-EC69-4003-B99F-7251BF543429}" type="slidenum">
              <a:rPr lang="en-US" noProof="0" smtClean="0"/>
              <a:pPr/>
              <a:t>‹Nº›</a:t>
            </a:fld>
            <a:endParaRPr lang="en-US" noProof="0"/>
          </a:p>
        </p:txBody>
      </p:sp>
      <p:sp>
        <p:nvSpPr>
          <p:cNvPr id="2" name="Title 1">
            <a:extLst>
              <a:ext uri="{FF2B5EF4-FFF2-40B4-BE49-F238E27FC236}">
                <a16:creationId xmlns:a16="http://schemas.microsoft.com/office/drawing/2014/main" id="{A5A93B3F-1C82-EDA4-6BA2-31BD10734B28}"/>
              </a:ext>
            </a:extLst>
          </p:cNvPr>
          <p:cNvSpPr>
            <a:spLocks noGrp="1"/>
          </p:cNvSpPr>
          <p:nvPr>
            <p:ph type="title"/>
          </p:nvPr>
        </p:nvSpPr>
        <p:spPr>
          <a:xfrm>
            <a:off x="514800" y="381600"/>
            <a:ext cx="5400000" cy="950599"/>
          </a:xfrm>
        </p:spPr>
        <p:txBody>
          <a:bodyPr anchor="t" anchorCtr="0"/>
          <a:lstStyle>
            <a:lvl1pPr>
              <a:lnSpc>
                <a:spcPct val="99000"/>
              </a:lnSpc>
              <a:defRPr/>
            </a:lvl1pPr>
          </a:lstStyle>
          <a:p>
            <a:r>
              <a:rPr lang="sv-SE" noProof="0"/>
              <a:t>Klicka här för att ändra mall för rubrikformat</a:t>
            </a:r>
            <a:endParaRPr lang="en-US" noProof="0" dirty="0"/>
          </a:p>
        </p:txBody>
      </p:sp>
      <p:sp>
        <p:nvSpPr>
          <p:cNvPr id="8" name="Text Placeholder 7">
            <a:extLst>
              <a:ext uri="{FF2B5EF4-FFF2-40B4-BE49-F238E27FC236}">
                <a16:creationId xmlns:a16="http://schemas.microsoft.com/office/drawing/2014/main" id="{1D5696FD-0039-6A8D-D339-A6347BCDF0ED}"/>
              </a:ext>
            </a:extLst>
          </p:cNvPr>
          <p:cNvSpPr>
            <a:spLocks noGrp="1"/>
          </p:cNvSpPr>
          <p:nvPr>
            <p:ph type="body" sz="quarter" idx="12"/>
          </p:nvPr>
        </p:nvSpPr>
        <p:spPr>
          <a:xfrm>
            <a:off x="514798" y="2201499"/>
            <a:ext cx="5400000" cy="3117850"/>
          </a:xfrm>
        </p:spPr>
        <p:txBody>
          <a:bodyPr/>
          <a:lstStyle>
            <a:lvl2pPr marL="0">
              <a:defRPr/>
            </a:lvl2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dirty="0"/>
          </a:p>
        </p:txBody>
      </p:sp>
    </p:spTree>
    <p:extLst>
      <p:ext uri="{BB962C8B-B14F-4D97-AF65-F5344CB8AC3E}">
        <p14:creationId xmlns:p14="http://schemas.microsoft.com/office/powerpoint/2010/main" val="1094146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Headline and produc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4412B9-EBCD-6793-711C-8FD616D38AFB}"/>
              </a:ext>
            </a:extLst>
          </p:cNvPr>
          <p:cNvSpPr/>
          <p:nvPr userDrawn="1"/>
        </p:nvSpPr>
        <p:spPr>
          <a:xfrm>
            <a:off x="6215999" y="-1"/>
            <a:ext cx="5976000" cy="6857999"/>
          </a:xfrm>
          <a:prstGeom prst="rect">
            <a:avLst/>
          </a:prstGeom>
          <a:solidFill>
            <a:schemeClr val="accent3">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noProof="0">
              <a:ln>
                <a:noFill/>
              </a:ln>
            </a:endParaRPr>
          </a:p>
        </p:txBody>
      </p:sp>
      <p:sp>
        <p:nvSpPr>
          <p:cNvPr id="3" name="Underrubrik 2">
            <a:extLst>
              <a:ext uri="{FF2B5EF4-FFF2-40B4-BE49-F238E27FC236}">
                <a16:creationId xmlns:a16="http://schemas.microsoft.com/office/drawing/2014/main" id="{3FF447CD-2DA1-2D4F-B16B-9E4A05048B1C}"/>
              </a:ext>
            </a:extLst>
          </p:cNvPr>
          <p:cNvSpPr>
            <a:spLocks noGrp="1"/>
          </p:cNvSpPr>
          <p:nvPr>
            <p:ph type="subTitle" idx="1" hasCustomPrompt="1"/>
          </p:nvPr>
        </p:nvSpPr>
        <p:spPr>
          <a:xfrm>
            <a:off x="514801" y="1418850"/>
            <a:ext cx="5400000" cy="338400"/>
          </a:xfrm>
          <a:prstGeom prst="rect">
            <a:avLst/>
          </a:prstGeom>
        </p:spPr>
        <p:txBody>
          <a:bodyPr/>
          <a:lstStyle>
            <a:lvl1pPr marL="0" indent="0" algn="l">
              <a:lnSpc>
                <a:spcPct val="99000"/>
              </a:lnSpc>
              <a:buNone/>
              <a:defRPr sz="1600" b="0" i="1" spc="30" baseline="0">
                <a:solidFill>
                  <a:schemeClr val="tx1"/>
                </a:solidFill>
                <a:latin typeface="Proxima Nova Light" panose="020B030303050206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 </a:t>
            </a:r>
          </a:p>
        </p:txBody>
      </p:sp>
      <p:sp>
        <p:nvSpPr>
          <p:cNvPr id="5" name="Footer Placeholder 4">
            <a:extLst>
              <a:ext uri="{FF2B5EF4-FFF2-40B4-BE49-F238E27FC236}">
                <a16:creationId xmlns:a16="http://schemas.microsoft.com/office/drawing/2014/main" id="{F064553E-0E7E-F1D4-7333-62ACBD94937C}"/>
              </a:ext>
            </a:extLst>
          </p:cNvPr>
          <p:cNvSpPr>
            <a:spLocks noGrp="1"/>
          </p:cNvSpPr>
          <p:nvPr>
            <p:ph type="ftr" sz="quarter" idx="10"/>
          </p:nvPr>
        </p:nvSpPr>
        <p:spPr/>
        <p:txBody>
          <a:bodyPr/>
          <a:lstStyle/>
          <a:p>
            <a:r>
              <a:rPr lang="pt-BR" noProof="0" dirty="0"/>
              <a:t>Ascom Myco 4 – Sales Deck </a:t>
            </a:r>
            <a:endParaRPr lang="en-US" noProof="0" dirty="0"/>
          </a:p>
        </p:txBody>
      </p:sp>
      <p:sp>
        <p:nvSpPr>
          <p:cNvPr id="6" name="Slide Number Placeholder 5">
            <a:extLst>
              <a:ext uri="{FF2B5EF4-FFF2-40B4-BE49-F238E27FC236}">
                <a16:creationId xmlns:a16="http://schemas.microsoft.com/office/drawing/2014/main" id="{2EDA726A-B265-BFF9-A292-8061FE16B1E6}"/>
              </a:ext>
            </a:extLst>
          </p:cNvPr>
          <p:cNvSpPr>
            <a:spLocks noGrp="1"/>
          </p:cNvSpPr>
          <p:nvPr>
            <p:ph type="sldNum" sz="quarter" idx="11"/>
          </p:nvPr>
        </p:nvSpPr>
        <p:spPr/>
        <p:txBody>
          <a:bodyPr/>
          <a:lstStyle/>
          <a:p>
            <a:fld id="{C99E46AF-EC69-4003-B99F-7251BF543429}" type="slidenum">
              <a:rPr lang="en-US" noProof="0" smtClean="0"/>
              <a:pPr/>
              <a:t>‹Nº›</a:t>
            </a:fld>
            <a:endParaRPr lang="en-US" noProof="0"/>
          </a:p>
        </p:txBody>
      </p:sp>
      <p:sp>
        <p:nvSpPr>
          <p:cNvPr id="2" name="Title 1">
            <a:extLst>
              <a:ext uri="{FF2B5EF4-FFF2-40B4-BE49-F238E27FC236}">
                <a16:creationId xmlns:a16="http://schemas.microsoft.com/office/drawing/2014/main" id="{A5A93B3F-1C82-EDA4-6BA2-31BD10734B28}"/>
              </a:ext>
            </a:extLst>
          </p:cNvPr>
          <p:cNvSpPr>
            <a:spLocks noGrp="1"/>
          </p:cNvSpPr>
          <p:nvPr>
            <p:ph type="title"/>
          </p:nvPr>
        </p:nvSpPr>
        <p:spPr>
          <a:xfrm>
            <a:off x="514800" y="380918"/>
            <a:ext cx="5400000" cy="950400"/>
          </a:xfrm>
        </p:spPr>
        <p:txBody>
          <a:bodyPr anchor="t" anchorCtr="0"/>
          <a:lstStyle>
            <a:lvl1pPr>
              <a:lnSpc>
                <a:spcPct val="99000"/>
              </a:lnSpc>
              <a:defRPr/>
            </a:lvl1pPr>
          </a:lstStyle>
          <a:p>
            <a:r>
              <a:rPr lang="sv-SE" noProof="0"/>
              <a:t>Klicka här för att ändra mall för rubrikformat</a:t>
            </a:r>
            <a:endParaRPr lang="en-US" noProof="0" dirty="0"/>
          </a:p>
        </p:txBody>
      </p:sp>
      <p:sp>
        <p:nvSpPr>
          <p:cNvPr id="8" name="Text Placeholder 7">
            <a:extLst>
              <a:ext uri="{FF2B5EF4-FFF2-40B4-BE49-F238E27FC236}">
                <a16:creationId xmlns:a16="http://schemas.microsoft.com/office/drawing/2014/main" id="{1D5696FD-0039-6A8D-D339-A6347BCDF0ED}"/>
              </a:ext>
            </a:extLst>
          </p:cNvPr>
          <p:cNvSpPr>
            <a:spLocks noGrp="1"/>
          </p:cNvSpPr>
          <p:nvPr>
            <p:ph type="body" sz="quarter" idx="12"/>
          </p:nvPr>
        </p:nvSpPr>
        <p:spPr>
          <a:xfrm>
            <a:off x="514800" y="2201499"/>
            <a:ext cx="5400000" cy="3117850"/>
          </a:xfrm>
        </p:spPr>
        <p:txBody>
          <a:bodyPr/>
          <a:lstStyle>
            <a:lvl2pPr marL="0">
              <a:defRPr/>
            </a:lvl2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dirty="0"/>
          </a:p>
        </p:txBody>
      </p:sp>
      <p:sp>
        <p:nvSpPr>
          <p:cNvPr id="11" name="Picture Placeholder 10">
            <a:extLst>
              <a:ext uri="{FF2B5EF4-FFF2-40B4-BE49-F238E27FC236}">
                <a16:creationId xmlns:a16="http://schemas.microsoft.com/office/drawing/2014/main" id="{D4F1338A-8455-5EF2-07C2-B72A2FD67463}"/>
              </a:ext>
            </a:extLst>
          </p:cNvPr>
          <p:cNvSpPr>
            <a:spLocks noGrp="1"/>
          </p:cNvSpPr>
          <p:nvPr>
            <p:ph type="pic" sz="quarter" idx="14" hasCustomPrompt="1"/>
          </p:nvPr>
        </p:nvSpPr>
        <p:spPr>
          <a:xfrm>
            <a:off x="6663910" y="888909"/>
            <a:ext cx="5030468" cy="5029200"/>
          </a:xfrm>
        </p:spPr>
        <p:txBody>
          <a:bodyPr bIns="1440000" anchor="b" anchorCtr="0"/>
          <a:lstStyle>
            <a:lvl1pPr marL="0" marR="0" indent="0" algn="ctr" defTabSz="914400" rtl="0" eaLnBrk="1" fontAlgn="auto" latinLnBrk="0" hangingPunct="1">
              <a:lnSpc>
                <a:spcPct val="140000"/>
              </a:lnSpc>
              <a:spcBef>
                <a:spcPts val="0"/>
              </a:spcBef>
              <a:spcAft>
                <a:spcPts val="0"/>
              </a:spcAft>
              <a:buClrTx/>
              <a:buSzTx/>
              <a:buFont typeface="Arial" panose="020B0604020202020204" pitchFamily="34" charset="0"/>
              <a:buNone/>
              <a:tabLst/>
              <a:defRPr/>
            </a:lvl1pPr>
          </a:lstStyle>
          <a:p>
            <a:r>
              <a:rPr lang="en-US" noProof="0" dirty="0"/>
              <a:t>Product CGI with transparent </a:t>
            </a:r>
            <a:br>
              <a:rPr lang="en-US" noProof="0" dirty="0"/>
            </a:br>
            <a:r>
              <a:rPr lang="en-US" noProof="0" dirty="0"/>
              <a:t>background (</a:t>
            </a:r>
            <a:r>
              <a:rPr lang="en-US" noProof="0" dirty="0" err="1"/>
              <a:t>png</a:t>
            </a:r>
            <a:r>
              <a:rPr lang="en-US" noProof="0" dirty="0"/>
              <a:t> file)</a:t>
            </a:r>
          </a:p>
        </p:txBody>
      </p:sp>
    </p:spTree>
    <p:extLst>
      <p:ext uri="{BB962C8B-B14F-4D97-AF65-F5344CB8AC3E}">
        <p14:creationId xmlns:p14="http://schemas.microsoft.com/office/powerpoint/2010/main" val="797435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columns with bullits">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3FF447CD-2DA1-2D4F-B16B-9E4A05048B1C}"/>
              </a:ext>
            </a:extLst>
          </p:cNvPr>
          <p:cNvSpPr>
            <a:spLocks noGrp="1"/>
          </p:cNvSpPr>
          <p:nvPr>
            <p:ph type="subTitle" idx="1" hasCustomPrompt="1"/>
          </p:nvPr>
        </p:nvSpPr>
        <p:spPr>
          <a:xfrm>
            <a:off x="514800" y="951869"/>
            <a:ext cx="10515600" cy="324000"/>
          </a:xfrm>
          <a:prstGeom prst="rect">
            <a:avLst/>
          </a:prstGeom>
        </p:spPr>
        <p:txBody>
          <a:bodyPr/>
          <a:lstStyle>
            <a:lvl1pPr marL="0" indent="0" algn="l">
              <a:lnSpc>
                <a:spcPct val="99000"/>
              </a:lnSpc>
              <a:buNone/>
              <a:defRPr sz="1600" b="0" i="1" spc="30" baseline="0">
                <a:solidFill>
                  <a:schemeClr val="tx1"/>
                </a:solidFill>
                <a:latin typeface="Proxima Nova Light" panose="020B030303050206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 </a:t>
            </a:r>
          </a:p>
        </p:txBody>
      </p:sp>
      <p:sp>
        <p:nvSpPr>
          <p:cNvPr id="5" name="Footer Placeholder 4">
            <a:extLst>
              <a:ext uri="{FF2B5EF4-FFF2-40B4-BE49-F238E27FC236}">
                <a16:creationId xmlns:a16="http://schemas.microsoft.com/office/drawing/2014/main" id="{F064553E-0E7E-F1D4-7333-62ACBD94937C}"/>
              </a:ext>
            </a:extLst>
          </p:cNvPr>
          <p:cNvSpPr>
            <a:spLocks noGrp="1"/>
          </p:cNvSpPr>
          <p:nvPr>
            <p:ph type="ftr" sz="quarter" idx="10"/>
          </p:nvPr>
        </p:nvSpPr>
        <p:spPr/>
        <p:txBody>
          <a:bodyPr/>
          <a:lstStyle/>
          <a:p>
            <a:r>
              <a:rPr lang="pt-BR" noProof="0" dirty="0"/>
              <a:t>Ascom Myco 4 – Sales Deck </a:t>
            </a:r>
            <a:endParaRPr lang="en-US" noProof="0" dirty="0"/>
          </a:p>
        </p:txBody>
      </p:sp>
      <p:sp>
        <p:nvSpPr>
          <p:cNvPr id="6" name="Slide Number Placeholder 5">
            <a:extLst>
              <a:ext uri="{FF2B5EF4-FFF2-40B4-BE49-F238E27FC236}">
                <a16:creationId xmlns:a16="http://schemas.microsoft.com/office/drawing/2014/main" id="{2EDA726A-B265-BFF9-A292-8061FE16B1E6}"/>
              </a:ext>
            </a:extLst>
          </p:cNvPr>
          <p:cNvSpPr>
            <a:spLocks noGrp="1"/>
          </p:cNvSpPr>
          <p:nvPr>
            <p:ph type="sldNum" sz="quarter" idx="11"/>
          </p:nvPr>
        </p:nvSpPr>
        <p:spPr/>
        <p:txBody>
          <a:bodyPr/>
          <a:lstStyle/>
          <a:p>
            <a:fld id="{C99E46AF-EC69-4003-B99F-7251BF543429}" type="slidenum">
              <a:rPr lang="en-US" noProof="0" smtClean="0"/>
              <a:pPr/>
              <a:t>‹Nº›</a:t>
            </a:fld>
            <a:endParaRPr lang="en-US" noProof="0"/>
          </a:p>
        </p:txBody>
      </p:sp>
      <p:sp>
        <p:nvSpPr>
          <p:cNvPr id="2" name="Title 1">
            <a:extLst>
              <a:ext uri="{FF2B5EF4-FFF2-40B4-BE49-F238E27FC236}">
                <a16:creationId xmlns:a16="http://schemas.microsoft.com/office/drawing/2014/main" id="{A5A93B3F-1C82-EDA4-6BA2-31BD10734B28}"/>
              </a:ext>
            </a:extLst>
          </p:cNvPr>
          <p:cNvSpPr>
            <a:spLocks noGrp="1"/>
          </p:cNvSpPr>
          <p:nvPr>
            <p:ph type="title"/>
          </p:nvPr>
        </p:nvSpPr>
        <p:spPr>
          <a:xfrm>
            <a:off x="514800" y="380918"/>
            <a:ext cx="10515600" cy="540000"/>
          </a:xfrm>
        </p:spPr>
        <p:txBody>
          <a:bodyPr anchor="t" anchorCtr="0"/>
          <a:lstStyle>
            <a:lvl1pPr>
              <a:lnSpc>
                <a:spcPct val="99000"/>
              </a:lnSpc>
              <a:defRPr/>
            </a:lvl1pPr>
          </a:lstStyle>
          <a:p>
            <a:r>
              <a:rPr lang="sv-SE" noProof="0"/>
              <a:t>Klicka här för att ändra mall för rubrikformat</a:t>
            </a:r>
            <a:endParaRPr lang="en-US" noProof="0" dirty="0"/>
          </a:p>
        </p:txBody>
      </p:sp>
      <p:sp>
        <p:nvSpPr>
          <p:cNvPr id="8" name="Text Placeholder 7">
            <a:extLst>
              <a:ext uri="{FF2B5EF4-FFF2-40B4-BE49-F238E27FC236}">
                <a16:creationId xmlns:a16="http://schemas.microsoft.com/office/drawing/2014/main" id="{1D5696FD-0039-6A8D-D339-A6347BCDF0ED}"/>
              </a:ext>
            </a:extLst>
          </p:cNvPr>
          <p:cNvSpPr>
            <a:spLocks noGrp="1"/>
          </p:cNvSpPr>
          <p:nvPr>
            <p:ph type="body" sz="quarter" idx="12"/>
          </p:nvPr>
        </p:nvSpPr>
        <p:spPr>
          <a:xfrm>
            <a:off x="514800" y="1590993"/>
            <a:ext cx="3600000" cy="3869029"/>
          </a:xfrm>
        </p:spPr>
        <p:txBody>
          <a:bodyPr/>
          <a:lstStyle>
            <a:lvl1pPr marL="171450" indent="-171450">
              <a:buFont typeface="System Font Regular"/>
              <a:buChar char="–"/>
              <a:defRPr/>
            </a:lvl1pPr>
            <a:lvl2pPr marL="338400" indent="-156600">
              <a:buFont typeface="System Font Regular"/>
              <a:buChar char="–"/>
              <a:defRPr/>
            </a:lvl2pPr>
            <a:lvl3pPr marL="482400" indent="-156600">
              <a:buFont typeface="System Font Regular"/>
              <a:buChar char="–"/>
              <a:defRPr sz="1100"/>
            </a:lvl3pPr>
            <a:lvl4pPr marL="482400" indent="-156600">
              <a:buFont typeface="System Font Regular"/>
              <a:buChar char="–"/>
              <a:defRPr sz="1100"/>
            </a:lvl4pPr>
            <a:lvl5pPr marL="482400" indent="-156600">
              <a:buFont typeface="System Font Regular"/>
              <a:buChar char="–"/>
              <a:defRPr sz="1100"/>
            </a:lvl5pPr>
            <a:lvl6pPr marL="482400" indent="-122400">
              <a:lnSpc>
                <a:spcPct val="150000"/>
              </a:lnSpc>
              <a:spcBef>
                <a:spcPts val="800"/>
              </a:spcBef>
              <a:defRPr sz="1100"/>
            </a:lvl6pPr>
            <a:lvl7pPr marL="482400" indent="-120600">
              <a:lnSpc>
                <a:spcPct val="150000"/>
              </a:lnSpc>
              <a:spcBef>
                <a:spcPts val="800"/>
              </a:spcBef>
              <a:defRPr sz="1100"/>
            </a:lvl7pPr>
            <a:lvl8pPr marL="482400" indent="-120600">
              <a:lnSpc>
                <a:spcPct val="150000"/>
              </a:lnSpc>
              <a:spcBef>
                <a:spcPts val="800"/>
              </a:spcBef>
              <a:defRPr sz="1100"/>
            </a:lvl8pPr>
            <a:lvl9pPr marL="361800" indent="0">
              <a:lnSpc>
                <a:spcPct val="150000"/>
              </a:lnSpc>
              <a:spcBef>
                <a:spcPts val="800"/>
              </a:spcBef>
              <a:buNone/>
              <a:defRPr sz="1100"/>
            </a:lvl9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dirty="0"/>
          </a:p>
        </p:txBody>
      </p:sp>
      <p:sp>
        <p:nvSpPr>
          <p:cNvPr id="7" name="Text Placeholder 7">
            <a:extLst>
              <a:ext uri="{FF2B5EF4-FFF2-40B4-BE49-F238E27FC236}">
                <a16:creationId xmlns:a16="http://schemas.microsoft.com/office/drawing/2014/main" id="{2C6246A6-D922-9388-449B-73430FB08366}"/>
              </a:ext>
            </a:extLst>
          </p:cNvPr>
          <p:cNvSpPr>
            <a:spLocks noGrp="1"/>
          </p:cNvSpPr>
          <p:nvPr>
            <p:ph type="body" sz="quarter" idx="17"/>
          </p:nvPr>
        </p:nvSpPr>
        <p:spPr>
          <a:xfrm>
            <a:off x="4296516" y="1590993"/>
            <a:ext cx="3600000" cy="3869029"/>
          </a:xfrm>
        </p:spPr>
        <p:txBody>
          <a:bodyPr/>
          <a:lstStyle>
            <a:lvl1pPr marL="171450" indent="-171450">
              <a:buFont typeface="System Font Regular"/>
              <a:buChar char="–"/>
              <a:defRPr/>
            </a:lvl1pPr>
            <a:lvl2pPr marL="338400" indent="-156600">
              <a:buFont typeface="System Font Regular"/>
              <a:buChar char="–"/>
              <a:defRPr/>
            </a:lvl2pPr>
            <a:lvl3pPr marL="482400" indent="-156600">
              <a:buFont typeface="System Font Regular"/>
              <a:buChar char="–"/>
              <a:defRPr sz="1100"/>
            </a:lvl3pPr>
            <a:lvl4pPr marL="482400" indent="-156600">
              <a:buFont typeface="System Font Regular"/>
              <a:buChar char="–"/>
              <a:defRPr sz="1100"/>
            </a:lvl4pPr>
            <a:lvl5pPr marL="482400" indent="-156600">
              <a:buFont typeface="System Font Regular"/>
              <a:buChar char="–"/>
              <a:defRPr sz="1100"/>
            </a:lvl5pPr>
            <a:lvl6pPr marL="482400" indent="-122400">
              <a:lnSpc>
                <a:spcPct val="150000"/>
              </a:lnSpc>
              <a:spcBef>
                <a:spcPts val="800"/>
              </a:spcBef>
              <a:defRPr sz="1100"/>
            </a:lvl6pPr>
            <a:lvl7pPr marL="482400" indent="-120600">
              <a:lnSpc>
                <a:spcPct val="150000"/>
              </a:lnSpc>
              <a:spcBef>
                <a:spcPts val="800"/>
              </a:spcBef>
              <a:defRPr sz="1100"/>
            </a:lvl7pPr>
            <a:lvl8pPr marL="482400" indent="-120600">
              <a:lnSpc>
                <a:spcPct val="150000"/>
              </a:lnSpc>
              <a:spcBef>
                <a:spcPts val="800"/>
              </a:spcBef>
              <a:defRPr sz="1100"/>
            </a:lvl8pPr>
            <a:lvl9pPr marL="361800" indent="0">
              <a:lnSpc>
                <a:spcPct val="150000"/>
              </a:lnSpc>
              <a:spcBef>
                <a:spcPts val="800"/>
              </a:spcBef>
              <a:buNone/>
              <a:defRPr sz="1100"/>
            </a:lvl9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dirty="0"/>
          </a:p>
        </p:txBody>
      </p:sp>
      <p:sp>
        <p:nvSpPr>
          <p:cNvPr id="9" name="Text Placeholder 7">
            <a:extLst>
              <a:ext uri="{FF2B5EF4-FFF2-40B4-BE49-F238E27FC236}">
                <a16:creationId xmlns:a16="http://schemas.microsoft.com/office/drawing/2014/main" id="{C11F8467-5C44-61B5-F7A7-FCC64E766E36}"/>
              </a:ext>
            </a:extLst>
          </p:cNvPr>
          <p:cNvSpPr>
            <a:spLocks noGrp="1"/>
          </p:cNvSpPr>
          <p:nvPr>
            <p:ph type="body" sz="quarter" idx="18"/>
          </p:nvPr>
        </p:nvSpPr>
        <p:spPr>
          <a:xfrm>
            <a:off x="8078232" y="1590993"/>
            <a:ext cx="3600000" cy="3869029"/>
          </a:xfrm>
        </p:spPr>
        <p:txBody>
          <a:bodyPr/>
          <a:lstStyle>
            <a:lvl1pPr marL="171450" indent="-171450">
              <a:buFont typeface="System Font Regular"/>
              <a:buChar char="–"/>
              <a:defRPr/>
            </a:lvl1pPr>
            <a:lvl2pPr marL="338400" indent="-156600">
              <a:buFont typeface="System Font Regular"/>
              <a:buChar char="–"/>
              <a:defRPr/>
            </a:lvl2pPr>
            <a:lvl3pPr marL="482400" indent="-156600">
              <a:buFont typeface="System Font Regular"/>
              <a:buChar char="–"/>
              <a:defRPr sz="1100"/>
            </a:lvl3pPr>
            <a:lvl4pPr marL="482400" indent="-156600">
              <a:buFont typeface="System Font Regular"/>
              <a:buChar char="–"/>
              <a:defRPr sz="1100"/>
            </a:lvl4pPr>
            <a:lvl5pPr marL="482400" indent="-156600">
              <a:buFont typeface="System Font Regular"/>
              <a:buChar char="–"/>
              <a:defRPr sz="1100"/>
            </a:lvl5pPr>
            <a:lvl6pPr marL="482400" indent="-122400">
              <a:lnSpc>
                <a:spcPct val="150000"/>
              </a:lnSpc>
              <a:spcBef>
                <a:spcPts val="800"/>
              </a:spcBef>
              <a:defRPr sz="1100"/>
            </a:lvl6pPr>
            <a:lvl7pPr marL="482400" indent="-120600">
              <a:lnSpc>
                <a:spcPct val="150000"/>
              </a:lnSpc>
              <a:spcBef>
                <a:spcPts val="800"/>
              </a:spcBef>
              <a:defRPr sz="1100"/>
            </a:lvl7pPr>
            <a:lvl8pPr marL="482400" indent="-120600">
              <a:lnSpc>
                <a:spcPct val="150000"/>
              </a:lnSpc>
              <a:spcBef>
                <a:spcPts val="800"/>
              </a:spcBef>
              <a:defRPr sz="1100"/>
            </a:lvl8pPr>
            <a:lvl9pPr marL="361800" indent="0">
              <a:lnSpc>
                <a:spcPct val="150000"/>
              </a:lnSpc>
              <a:spcBef>
                <a:spcPts val="800"/>
              </a:spcBef>
              <a:buNone/>
              <a:defRPr sz="1100"/>
            </a:lvl9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dirty="0"/>
          </a:p>
        </p:txBody>
      </p:sp>
    </p:spTree>
    <p:extLst>
      <p:ext uri="{BB962C8B-B14F-4D97-AF65-F5344CB8AC3E}">
        <p14:creationId xmlns:p14="http://schemas.microsoft.com/office/powerpoint/2010/main" val="418667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3FF447CD-2DA1-2D4F-B16B-9E4A05048B1C}"/>
              </a:ext>
            </a:extLst>
          </p:cNvPr>
          <p:cNvSpPr>
            <a:spLocks noGrp="1"/>
          </p:cNvSpPr>
          <p:nvPr>
            <p:ph type="subTitle" idx="1" hasCustomPrompt="1"/>
          </p:nvPr>
        </p:nvSpPr>
        <p:spPr>
          <a:xfrm>
            <a:off x="514801" y="951869"/>
            <a:ext cx="10515600" cy="324000"/>
          </a:xfrm>
          <a:prstGeom prst="rect">
            <a:avLst/>
          </a:prstGeom>
        </p:spPr>
        <p:txBody>
          <a:bodyPr/>
          <a:lstStyle>
            <a:lvl1pPr marL="0" indent="0" algn="l">
              <a:lnSpc>
                <a:spcPct val="99000"/>
              </a:lnSpc>
              <a:buNone/>
              <a:defRPr sz="1600" b="0" i="1" spc="30" baseline="0">
                <a:solidFill>
                  <a:schemeClr val="tx1"/>
                </a:solidFill>
                <a:latin typeface="Proxima Nova Light" panose="020B030303050206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 </a:t>
            </a:r>
          </a:p>
        </p:txBody>
      </p:sp>
      <p:sp>
        <p:nvSpPr>
          <p:cNvPr id="5" name="Footer Placeholder 4">
            <a:extLst>
              <a:ext uri="{FF2B5EF4-FFF2-40B4-BE49-F238E27FC236}">
                <a16:creationId xmlns:a16="http://schemas.microsoft.com/office/drawing/2014/main" id="{F064553E-0E7E-F1D4-7333-62ACBD94937C}"/>
              </a:ext>
            </a:extLst>
          </p:cNvPr>
          <p:cNvSpPr>
            <a:spLocks noGrp="1"/>
          </p:cNvSpPr>
          <p:nvPr>
            <p:ph type="ftr" sz="quarter" idx="10"/>
          </p:nvPr>
        </p:nvSpPr>
        <p:spPr/>
        <p:txBody>
          <a:bodyPr/>
          <a:lstStyle/>
          <a:p>
            <a:r>
              <a:rPr lang="pt-BR" noProof="0" dirty="0"/>
              <a:t>Ascom Myco 4 – Sales Deck </a:t>
            </a:r>
            <a:endParaRPr lang="en-US" noProof="0" dirty="0"/>
          </a:p>
        </p:txBody>
      </p:sp>
      <p:sp>
        <p:nvSpPr>
          <p:cNvPr id="6" name="Slide Number Placeholder 5">
            <a:extLst>
              <a:ext uri="{FF2B5EF4-FFF2-40B4-BE49-F238E27FC236}">
                <a16:creationId xmlns:a16="http://schemas.microsoft.com/office/drawing/2014/main" id="{2EDA726A-B265-BFF9-A292-8061FE16B1E6}"/>
              </a:ext>
            </a:extLst>
          </p:cNvPr>
          <p:cNvSpPr>
            <a:spLocks noGrp="1"/>
          </p:cNvSpPr>
          <p:nvPr>
            <p:ph type="sldNum" sz="quarter" idx="11"/>
          </p:nvPr>
        </p:nvSpPr>
        <p:spPr/>
        <p:txBody>
          <a:bodyPr/>
          <a:lstStyle/>
          <a:p>
            <a:fld id="{C99E46AF-EC69-4003-B99F-7251BF543429}" type="slidenum">
              <a:rPr lang="en-US" noProof="0" smtClean="0"/>
              <a:pPr/>
              <a:t>‹Nº›</a:t>
            </a:fld>
            <a:endParaRPr lang="en-US" noProof="0"/>
          </a:p>
        </p:txBody>
      </p:sp>
      <p:sp>
        <p:nvSpPr>
          <p:cNvPr id="2" name="Title 1">
            <a:extLst>
              <a:ext uri="{FF2B5EF4-FFF2-40B4-BE49-F238E27FC236}">
                <a16:creationId xmlns:a16="http://schemas.microsoft.com/office/drawing/2014/main" id="{A5A93B3F-1C82-EDA4-6BA2-31BD10734B28}"/>
              </a:ext>
            </a:extLst>
          </p:cNvPr>
          <p:cNvSpPr>
            <a:spLocks noGrp="1"/>
          </p:cNvSpPr>
          <p:nvPr>
            <p:ph type="title"/>
          </p:nvPr>
        </p:nvSpPr>
        <p:spPr>
          <a:xfrm>
            <a:off x="514800" y="380918"/>
            <a:ext cx="10515600" cy="540000"/>
          </a:xfrm>
        </p:spPr>
        <p:txBody>
          <a:bodyPr anchor="t" anchorCtr="0"/>
          <a:lstStyle>
            <a:lvl1pPr>
              <a:lnSpc>
                <a:spcPct val="99000"/>
              </a:lnSpc>
              <a:defRPr/>
            </a:lvl1pPr>
          </a:lstStyle>
          <a:p>
            <a:r>
              <a:rPr lang="sv-SE" noProof="0"/>
              <a:t>Klicka här för att ändra mall för rubrikformat</a:t>
            </a:r>
            <a:endParaRPr lang="en-US" noProof="0"/>
          </a:p>
        </p:txBody>
      </p:sp>
      <p:sp>
        <p:nvSpPr>
          <p:cNvPr id="17" name="Rectangle 16">
            <a:extLst>
              <a:ext uri="{FF2B5EF4-FFF2-40B4-BE49-F238E27FC236}">
                <a16:creationId xmlns:a16="http://schemas.microsoft.com/office/drawing/2014/main" id="{013F1E9F-D237-E54C-3E11-D7C3B3DDDBF6}"/>
              </a:ext>
            </a:extLst>
          </p:cNvPr>
          <p:cNvSpPr/>
          <p:nvPr userDrawn="1"/>
        </p:nvSpPr>
        <p:spPr>
          <a:xfrm>
            <a:off x="0" y="1602183"/>
            <a:ext cx="12192000" cy="4417200"/>
          </a:xfrm>
          <a:prstGeom prst="rect">
            <a:avLst/>
          </a:prstGeom>
          <a:solidFill>
            <a:schemeClr val="accent3">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noProof="0">
              <a:ln>
                <a:noFill/>
              </a:ln>
            </a:endParaRPr>
          </a:p>
        </p:txBody>
      </p:sp>
      <p:sp>
        <p:nvSpPr>
          <p:cNvPr id="8" name="Content Placeholder 18">
            <a:extLst>
              <a:ext uri="{FF2B5EF4-FFF2-40B4-BE49-F238E27FC236}">
                <a16:creationId xmlns:a16="http://schemas.microsoft.com/office/drawing/2014/main" id="{48150816-9717-3A38-D6D3-C99E93DD5818}"/>
              </a:ext>
            </a:extLst>
          </p:cNvPr>
          <p:cNvSpPr>
            <a:spLocks noGrp="1"/>
          </p:cNvSpPr>
          <p:nvPr>
            <p:ph sz="quarter" idx="12"/>
          </p:nvPr>
        </p:nvSpPr>
        <p:spPr>
          <a:xfrm>
            <a:off x="514800" y="1921172"/>
            <a:ext cx="11179578" cy="3778588"/>
          </a:xfrm>
        </p:spPr>
        <p:txBody>
          <a:bodyPr/>
          <a:lstStyle>
            <a:lvl1pPr marL="172800" indent="-172800">
              <a:buFont typeface="System Font Regular"/>
              <a:buChar char="–"/>
              <a:defRPr>
                <a:solidFill>
                  <a:schemeClr val="tx1"/>
                </a:solidFill>
              </a:defRPr>
            </a:lvl1pPr>
            <a:lvl2pPr marL="338400" indent="-158400">
              <a:buFont typeface="System Font Regular"/>
              <a:buChar char="–"/>
              <a:defRPr>
                <a:solidFill>
                  <a:schemeClr val="tx1"/>
                </a:solidFill>
              </a:defRPr>
            </a:lvl2pPr>
            <a:lvl3pPr marL="338400" indent="-158400">
              <a:buFont typeface="System Font Regular"/>
              <a:buChar char="–"/>
              <a:defRPr sz="1400">
                <a:solidFill>
                  <a:schemeClr val="tx1"/>
                </a:solidFill>
              </a:defRPr>
            </a:lvl3pPr>
            <a:lvl4pPr marL="338400" indent="-158400">
              <a:buFont typeface="System Font Regular"/>
              <a:buChar char="–"/>
              <a:defRPr sz="1400">
                <a:solidFill>
                  <a:schemeClr val="tx1"/>
                </a:solidFill>
              </a:defRPr>
            </a:lvl4pPr>
            <a:lvl5pPr marL="338400" indent="-158400">
              <a:buFont typeface="System Font Regular"/>
              <a:buChar char="–"/>
              <a:defRPr sz="1400">
                <a:solidFill>
                  <a:schemeClr val="tx1"/>
                </a:solidFill>
              </a:defRPr>
            </a:lvl5pPr>
            <a:lvl6pPr>
              <a:defRPr>
                <a:solidFill>
                  <a:schemeClr val="bg1"/>
                </a:solidFill>
              </a:defRPr>
            </a:lvl6pPr>
            <a:lvl7pPr>
              <a:buNone/>
              <a:defRPr>
                <a:solidFill>
                  <a:schemeClr val="bg1"/>
                </a:solidFill>
              </a:defRPr>
            </a:lvl7pPr>
            <a:lvl8pPr>
              <a:buNone/>
              <a:defRPr sz="1400">
                <a:solidFill>
                  <a:schemeClr val="bg1"/>
                </a:solidFill>
              </a:defRPr>
            </a:lvl8pPr>
            <a:lvl9pPr>
              <a:buNone/>
              <a:defRPr sz="1400">
                <a:solidFill>
                  <a:schemeClr val="bg1"/>
                </a:solidFill>
              </a:defRPr>
            </a:lvl9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dirty="0"/>
          </a:p>
        </p:txBody>
      </p:sp>
    </p:spTree>
    <p:extLst>
      <p:ext uri="{BB962C8B-B14F-4D97-AF65-F5344CB8AC3E}">
        <p14:creationId xmlns:p14="http://schemas.microsoft.com/office/powerpoint/2010/main" val="194965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and bullets">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3FF447CD-2DA1-2D4F-B16B-9E4A05048B1C}"/>
              </a:ext>
            </a:extLst>
          </p:cNvPr>
          <p:cNvSpPr>
            <a:spLocks noGrp="1"/>
          </p:cNvSpPr>
          <p:nvPr>
            <p:ph type="subTitle" idx="1" hasCustomPrompt="1"/>
          </p:nvPr>
        </p:nvSpPr>
        <p:spPr>
          <a:xfrm>
            <a:off x="514801" y="951869"/>
            <a:ext cx="10515600" cy="324000"/>
          </a:xfrm>
          <a:prstGeom prst="rect">
            <a:avLst/>
          </a:prstGeom>
        </p:spPr>
        <p:txBody>
          <a:bodyPr/>
          <a:lstStyle>
            <a:lvl1pPr marL="0" indent="0" algn="l">
              <a:lnSpc>
                <a:spcPct val="99000"/>
              </a:lnSpc>
              <a:buNone/>
              <a:defRPr sz="1600" b="0" i="1" spc="30" baseline="0">
                <a:solidFill>
                  <a:schemeClr val="tx1"/>
                </a:solidFill>
                <a:latin typeface="Proxima Nova Light" panose="020B030303050206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 </a:t>
            </a:r>
          </a:p>
        </p:txBody>
      </p:sp>
      <p:sp>
        <p:nvSpPr>
          <p:cNvPr id="5" name="Footer Placeholder 4">
            <a:extLst>
              <a:ext uri="{FF2B5EF4-FFF2-40B4-BE49-F238E27FC236}">
                <a16:creationId xmlns:a16="http://schemas.microsoft.com/office/drawing/2014/main" id="{F064553E-0E7E-F1D4-7333-62ACBD94937C}"/>
              </a:ext>
            </a:extLst>
          </p:cNvPr>
          <p:cNvSpPr>
            <a:spLocks noGrp="1"/>
          </p:cNvSpPr>
          <p:nvPr>
            <p:ph type="ftr" sz="quarter" idx="10"/>
          </p:nvPr>
        </p:nvSpPr>
        <p:spPr/>
        <p:txBody>
          <a:bodyPr/>
          <a:lstStyle/>
          <a:p>
            <a:r>
              <a:rPr lang="pt-BR" noProof="0" dirty="0"/>
              <a:t>Ascom Myco 4 – Sales Deck </a:t>
            </a:r>
            <a:endParaRPr lang="en-US" noProof="0" dirty="0"/>
          </a:p>
        </p:txBody>
      </p:sp>
      <p:sp>
        <p:nvSpPr>
          <p:cNvPr id="6" name="Slide Number Placeholder 5">
            <a:extLst>
              <a:ext uri="{FF2B5EF4-FFF2-40B4-BE49-F238E27FC236}">
                <a16:creationId xmlns:a16="http://schemas.microsoft.com/office/drawing/2014/main" id="{2EDA726A-B265-BFF9-A292-8061FE16B1E6}"/>
              </a:ext>
            </a:extLst>
          </p:cNvPr>
          <p:cNvSpPr>
            <a:spLocks noGrp="1"/>
          </p:cNvSpPr>
          <p:nvPr>
            <p:ph type="sldNum" sz="quarter" idx="11"/>
          </p:nvPr>
        </p:nvSpPr>
        <p:spPr/>
        <p:txBody>
          <a:bodyPr/>
          <a:lstStyle/>
          <a:p>
            <a:fld id="{C99E46AF-EC69-4003-B99F-7251BF543429}" type="slidenum">
              <a:rPr lang="en-US" noProof="0" smtClean="0"/>
              <a:pPr/>
              <a:t>‹Nº›</a:t>
            </a:fld>
            <a:endParaRPr lang="en-US" noProof="0"/>
          </a:p>
        </p:txBody>
      </p:sp>
      <p:sp>
        <p:nvSpPr>
          <p:cNvPr id="2" name="Title 1">
            <a:extLst>
              <a:ext uri="{FF2B5EF4-FFF2-40B4-BE49-F238E27FC236}">
                <a16:creationId xmlns:a16="http://schemas.microsoft.com/office/drawing/2014/main" id="{A5A93B3F-1C82-EDA4-6BA2-31BD10734B28}"/>
              </a:ext>
            </a:extLst>
          </p:cNvPr>
          <p:cNvSpPr>
            <a:spLocks noGrp="1"/>
          </p:cNvSpPr>
          <p:nvPr>
            <p:ph type="title"/>
          </p:nvPr>
        </p:nvSpPr>
        <p:spPr>
          <a:xfrm>
            <a:off x="514800" y="380918"/>
            <a:ext cx="10515600" cy="540000"/>
          </a:xfrm>
        </p:spPr>
        <p:txBody>
          <a:bodyPr anchor="t" anchorCtr="0"/>
          <a:lstStyle>
            <a:lvl1pPr>
              <a:lnSpc>
                <a:spcPct val="99000"/>
              </a:lnSpc>
              <a:defRPr/>
            </a:lvl1pPr>
          </a:lstStyle>
          <a:p>
            <a:r>
              <a:rPr lang="sv-SE" noProof="0"/>
              <a:t>Klicka här för att ändra mall för rubrikformat</a:t>
            </a:r>
            <a:endParaRPr lang="en-US" noProof="0" dirty="0"/>
          </a:p>
        </p:txBody>
      </p:sp>
      <p:sp>
        <p:nvSpPr>
          <p:cNvPr id="22" name="Text Placeholder 7">
            <a:extLst>
              <a:ext uri="{FF2B5EF4-FFF2-40B4-BE49-F238E27FC236}">
                <a16:creationId xmlns:a16="http://schemas.microsoft.com/office/drawing/2014/main" id="{2E921168-F288-DC7C-E924-F0F7B07678EB}"/>
              </a:ext>
            </a:extLst>
          </p:cNvPr>
          <p:cNvSpPr>
            <a:spLocks noGrp="1"/>
          </p:cNvSpPr>
          <p:nvPr>
            <p:ph type="body" sz="quarter" idx="13"/>
          </p:nvPr>
        </p:nvSpPr>
        <p:spPr>
          <a:xfrm>
            <a:off x="514801" y="1693734"/>
            <a:ext cx="10515600" cy="3869029"/>
          </a:xfrm>
        </p:spPr>
        <p:txBody>
          <a:bodyPr/>
          <a:lstStyle>
            <a:lvl1pPr marL="0" indent="0">
              <a:buNone/>
              <a:defRPr/>
            </a:lvl1pPr>
            <a:lvl2pPr marL="158400" indent="-156600">
              <a:buFont typeface="System Font Regular"/>
              <a:buChar char="–"/>
              <a:defRPr/>
            </a:lvl2pPr>
            <a:lvl3pPr marL="338400" indent="-156600">
              <a:buFont typeface="System Font Regular"/>
              <a:buChar char="–"/>
              <a:defRPr/>
            </a:lvl3pPr>
            <a:lvl4pPr marL="338400" indent="-156600">
              <a:buFont typeface="System Font Regular"/>
              <a:buChar char="–"/>
              <a:defRPr/>
            </a:lvl4pPr>
            <a:lvl5pPr marL="338400" indent="-158400">
              <a:buFont typeface="System Font Regular"/>
              <a:buChar char="–"/>
              <a:defRPr/>
            </a:lvl5pPr>
            <a:lvl6pPr marL="338400" indent="-158400">
              <a:buFont typeface="System Font Regular"/>
              <a:buChar char="–"/>
              <a:defRPr>
                <a:solidFill>
                  <a:schemeClr val="bg1"/>
                </a:solidFill>
              </a:defRPr>
            </a:lvl6pPr>
            <a:lvl7pPr marL="338400" indent="-158400">
              <a:buFont typeface="System Font Regular"/>
              <a:buChar char="–"/>
              <a:defRPr>
                <a:solidFill>
                  <a:schemeClr val="bg1"/>
                </a:solidFill>
              </a:defRPr>
            </a:lvl7pPr>
            <a:lvl8pPr marL="338400" indent="-158400">
              <a:buFont typeface="System Font Regular"/>
              <a:buChar char="–"/>
              <a:defRPr sz="1400">
                <a:solidFill>
                  <a:schemeClr val="bg1"/>
                </a:solidFill>
              </a:defRPr>
            </a:lvl8pPr>
            <a:lvl9pPr marL="180000" indent="0">
              <a:buFont typeface="System Font Regular"/>
              <a:buNone/>
              <a:defRPr sz="1400"/>
            </a:lvl9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dirty="0"/>
          </a:p>
        </p:txBody>
      </p:sp>
    </p:spTree>
    <p:extLst>
      <p:ext uri="{BB962C8B-B14F-4D97-AF65-F5344CB8AC3E}">
        <p14:creationId xmlns:p14="http://schemas.microsoft.com/office/powerpoint/2010/main" val="4025896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3FF447CD-2DA1-2D4F-B16B-9E4A05048B1C}"/>
              </a:ext>
            </a:extLst>
          </p:cNvPr>
          <p:cNvSpPr>
            <a:spLocks noGrp="1"/>
          </p:cNvSpPr>
          <p:nvPr>
            <p:ph type="subTitle" idx="1" hasCustomPrompt="1"/>
          </p:nvPr>
        </p:nvSpPr>
        <p:spPr>
          <a:xfrm>
            <a:off x="514801" y="951869"/>
            <a:ext cx="10515600" cy="324000"/>
          </a:xfrm>
          <a:prstGeom prst="rect">
            <a:avLst/>
          </a:prstGeom>
        </p:spPr>
        <p:txBody>
          <a:bodyPr/>
          <a:lstStyle>
            <a:lvl1pPr marL="0" indent="0" algn="l">
              <a:lnSpc>
                <a:spcPct val="99000"/>
              </a:lnSpc>
              <a:buNone/>
              <a:defRPr sz="1600" b="0" i="1" spc="30" baseline="0">
                <a:solidFill>
                  <a:schemeClr val="tx1"/>
                </a:solidFill>
                <a:latin typeface="Proxima Nova Light" panose="020B030303050206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 </a:t>
            </a:r>
          </a:p>
        </p:txBody>
      </p:sp>
      <p:sp>
        <p:nvSpPr>
          <p:cNvPr id="5" name="Footer Placeholder 4">
            <a:extLst>
              <a:ext uri="{FF2B5EF4-FFF2-40B4-BE49-F238E27FC236}">
                <a16:creationId xmlns:a16="http://schemas.microsoft.com/office/drawing/2014/main" id="{F064553E-0E7E-F1D4-7333-62ACBD94937C}"/>
              </a:ext>
            </a:extLst>
          </p:cNvPr>
          <p:cNvSpPr>
            <a:spLocks noGrp="1"/>
          </p:cNvSpPr>
          <p:nvPr>
            <p:ph type="ftr" sz="quarter" idx="10"/>
          </p:nvPr>
        </p:nvSpPr>
        <p:spPr/>
        <p:txBody>
          <a:bodyPr/>
          <a:lstStyle/>
          <a:p>
            <a:r>
              <a:rPr lang="pt-BR" noProof="0" dirty="0"/>
              <a:t>Ascom Myco 4 – Sales Deck </a:t>
            </a:r>
            <a:endParaRPr lang="en-US" noProof="0" dirty="0"/>
          </a:p>
        </p:txBody>
      </p:sp>
      <p:sp>
        <p:nvSpPr>
          <p:cNvPr id="6" name="Slide Number Placeholder 5">
            <a:extLst>
              <a:ext uri="{FF2B5EF4-FFF2-40B4-BE49-F238E27FC236}">
                <a16:creationId xmlns:a16="http://schemas.microsoft.com/office/drawing/2014/main" id="{2EDA726A-B265-BFF9-A292-8061FE16B1E6}"/>
              </a:ext>
            </a:extLst>
          </p:cNvPr>
          <p:cNvSpPr>
            <a:spLocks noGrp="1"/>
          </p:cNvSpPr>
          <p:nvPr>
            <p:ph type="sldNum" sz="quarter" idx="11"/>
          </p:nvPr>
        </p:nvSpPr>
        <p:spPr/>
        <p:txBody>
          <a:bodyPr/>
          <a:lstStyle/>
          <a:p>
            <a:fld id="{C99E46AF-EC69-4003-B99F-7251BF543429}" type="slidenum">
              <a:rPr lang="en-US" noProof="0" smtClean="0"/>
              <a:pPr/>
              <a:t>‹Nº›</a:t>
            </a:fld>
            <a:endParaRPr lang="en-US" noProof="0"/>
          </a:p>
        </p:txBody>
      </p:sp>
      <p:sp>
        <p:nvSpPr>
          <p:cNvPr id="2" name="Title 1">
            <a:extLst>
              <a:ext uri="{FF2B5EF4-FFF2-40B4-BE49-F238E27FC236}">
                <a16:creationId xmlns:a16="http://schemas.microsoft.com/office/drawing/2014/main" id="{A5A93B3F-1C82-EDA4-6BA2-31BD10734B28}"/>
              </a:ext>
            </a:extLst>
          </p:cNvPr>
          <p:cNvSpPr>
            <a:spLocks noGrp="1"/>
          </p:cNvSpPr>
          <p:nvPr>
            <p:ph type="title"/>
          </p:nvPr>
        </p:nvSpPr>
        <p:spPr>
          <a:xfrm>
            <a:off x="514800" y="380918"/>
            <a:ext cx="10515600" cy="540000"/>
          </a:xfrm>
        </p:spPr>
        <p:txBody>
          <a:bodyPr anchor="t" anchorCtr="0"/>
          <a:lstStyle>
            <a:lvl1pPr>
              <a:lnSpc>
                <a:spcPct val="99000"/>
              </a:lnSpc>
              <a:defRPr/>
            </a:lvl1pPr>
          </a:lstStyle>
          <a:p>
            <a:r>
              <a:rPr lang="sv-SE" noProof="0"/>
              <a:t>Klicka här för att ändra mall för rubrikformat</a:t>
            </a:r>
            <a:endParaRPr lang="en-US" noProof="0" dirty="0"/>
          </a:p>
        </p:txBody>
      </p:sp>
    </p:spTree>
    <p:extLst>
      <p:ext uri="{BB962C8B-B14F-4D97-AF65-F5344CB8AC3E}">
        <p14:creationId xmlns:p14="http://schemas.microsoft.com/office/powerpoint/2010/main" val="2802485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photo and text">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C6AA17A4-DA54-1901-4148-13ABC22672BF}"/>
              </a:ext>
            </a:extLst>
          </p:cNvPr>
          <p:cNvSpPr>
            <a:spLocks noGrp="1"/>
          </p:cNvSpPr>
          <p:nvPr userDrawn="1">
            <p:ph type="pic" sz="quarter" idx="12" hasCustomPrompt="1"/>
          </p:nvPr>
        </p:nvSpPr>
        <p:spPr>
          <a:xfrm>
            <a:off x="514802" y="1940188"/>
            <a:ext cx="2372400" cy="2001600"/>
          </a:xfrm>
          <a:prstGeom prst="roundRect">
            <a:avLst>
              <a:gd name="adj" fmla="val 4320"/>
            </a:avLst>
          </a:prstGeom>
          <a:solidFill>
            <a:schemeClr val="accent5"/>
          </a:solidFill>
        </p:spPr>
        <p:txBody>
          <a:bodyPr bIns="360000" anchor="b" anchorCtr="0"/>
          <a:lstStyle>
            <a:lvl1pPr algn="ctr">
              <a:defRPr b="0"/>
            </a:lvl1pPr>
          </a:lstStyle>
          <a:p>
            <a:r>
              <a:rPr lang="en-US" noProof="0"/>
              <a:t>Photo</a:t>
            </a:r>
          </a:p>
        </p:txBody>
      </p:sp>
      <p:sp>
        <p:nvSpPr>
          <p:cNvPr id="3" name="Underrubrik 2">
            <a:extLst>
              <a:ext uri="{FF2B5EF4-FFF2-40B4-BE49-F238E27FC236}">
                <a16:creationId xmlns:a16="http://schemas.microsoft.com/office/drawing/2014/main" id="{3FF447CD-2DA1-2D4F-B16B-9E4A05048B1C}"/>
              </a:ext>
            </a:extLst>
          </p:cNvPr>
          <p:cNvSpPr>
            <a:spLocks noGrp="1"/>
          </p:cNvSpPr>
          <p:nvPr>
            <p:ph type="subTitle" idx="1" hasCustomPrompt="1"/>
          </p:nvPr>
        </p:nvSpPr>
        <p:spPr>
          <a:xfrm>
            <a:off x="514801" y="951869"/>
            <a:ext cx="10515600" cy="324000"/>
          </a:xfrm>
          <a:prstGeom prst="rect">
            <a:avLst/>
          </a:prstGeom>
        </p:spPr>
        <p:txBody>
          <a:bodyPr/>
          <a:lstStyle>
            <a:lvl1pPr marL="0" indent="0" algn="l">
              <a:lnSpc>
                <a:spcPct val="99000"/>
              </a:lnSpc>
              <a:buNone/>
              <a:defRPr sz="1600" b="0" i="1" spc="30" baseline="0">
                <a:solidFill>
                  <a:schemeClr val="tx1"/>
                </a:solidFill>
                <a:latin typeface="Proxima Nova Light" panose="020B030303050206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 </a:t>
            </a:r>
          </a:p>
        </p:txBody>
      </p:sp>
      <p:sp>
        <p:nvSpPr>
          <p:cNvPr id="5" name="Footer Placeholder 4">
            <a:extLst>
              <a:ext uri="{FF2B5EF4-FFF2-40B4-BE49-F238E27FC236}">
                <a16:creationId xmlns:a16="http://schemas.microsoft.com/office/drawing/2014/main" id="{F064553E-0E7E-F1D4-7333-62ACBD94937C}"/>
              </a:ext>
            </a:extLst>
          </p:cNvPr>
          <p:cNvSpPr>
            <a:spLocks noGrp="1"/>
          </p:cNvSpPr>
          <p:nvPr>
            <p:ph type="ftr" sz="quarter" idx="10"/>
          </p:nvPr>
        </p:nvSpPr>
        <p:spPr/>
        <p:txBody>
          <a:bodyPr/>
          <a:lstStyle/>
          <a:p>
            <a:r>
              <a:rPr lang="pt-BR" noProof="0" dirty="0"/>
              <a:t>Ascom Myco 4 – Sales Deck </a:t>
            </a:r>
            <a:endParaRPr lang="en-US" noProof="0" dirty="0"/>
          </a:p>
        </p:txBody>
      </p:sp>
      <p:sp>
        <p:nvSpPr>
          <p:cNvPr id="6" name="Slide Number Placeholder 5">
            <a:extLst>
              <a:ext uri="{FF2B5EF4-FFF2-40B4-BE49-F238E27FC236}">
                <a16:creationId xmlns:a16="http://schemas.microsoft.com/office/drawing/2014/main" id="{2EDA726A-B265-BFF9-A292-8061FE16B1E6}"/>
              </a:ext>
            </a:extLst>
          </p:cNvPr>
          <p:cNvSpPr>
            <a:spLocks noGrp="1"/>
          </p:cNvSpPr>
          <p:nvPr>
            <p:ph type="sldNum" sz="quarter" idx="11"/>
          </p:nvPr>
        </p:nvSpPr>
        <p:spPr/>
        <p:txBody>
          <a:bodyPr/>
          <a:lstStyle/>
          <a:p>
            <a:fld id="{C99E46AF-EC69-4003-B99F-7251BF543429}" type="slidenum">
              <a:rPr lang="en-US" noProof="0" smtClean="0"/>
              <a:pPr/>
              <a:t>‹Nº›</a:t>
            </a:fld>
            <a:endParaRPr lang="en-US" noProof="0"/>
          </a:p>
        </p:txBody>
      </p:sp>
      <p:sp>
        <p:nvSpPr>
          <p:cNvPr id="2" name="Title 1">
            <a:extLst>
              <a:ext uri="{FF2B5EF4-FFF2-40B4-BE49-F238E27FC236}">
                <a16:creationId xmlns:a16="http://schemas.microsoft.com/office/drawing/2014/main" id="{A5A93B3F-1C82-EDA4-6BA2-31BD10734B28}"/>
              </a:ext>
            </a:extLst>
          </p:cNvPr>
          <p:cNvSpPr>
            <a:spLocks noGrp="1"/>
          </p:cNvSpPr>
          <p:nvPr>
            <p:ph type="title"/>
          </p:nvPr>
        </p:nvSpPr>
        <p:spPr>
          <a:xfrm>
            <a:off x="514800" y="380918"/>
            <a:ext cx="10515600" cy="540000"/>
          </a:xfrm>
        </p:spPr>
        <p:txBody>
          <a:bodyPr anchor="t" anchorCtr="0"/>
          <a:lstStyle>
            <a:lvl1pPr>
              <a:lnSpc>
                <a:spcPct val="99000"/>
              </a:lnSpc>
              <a:defRPr/>
            </a:lvl1pPr>
          </a:lstStyle>
          <a:p>
            <a:r>
              <a:rPr lang="sv-SE" noProof="0"/>
              <a:t>Klicka här för att ändra mall för rubrikformat</a:t>
            </a:r>
            <a:endParaRPr lang="en-US" noProof="0" dirty="0"/>
          </a:p>
        </p:txBody>
      </p:sp>
      <p:sp>
        <p:nvSpPr>
          <p:cNvPr id="40" name="Text Placeholder 2">
            <a:extLst>
              <a:ext uri="{FF2B5EF4-FFF2-40B4-BE49-F238E27FC236}">
                <a16:creationId xmlns:a16="http://schemas.microsoft.com/office/drawing/2014/main" id="{7851673A-CA37-50C4-D679-4B17E1B6046B}"/>
              </a:ext>
            </a:extLst>
          </p:cNvPr>
          <p:cNvSpPr>
            <a:spLocks noGrp="1"/>
          </p:cNvSpPr>
          <p:nvPr>
            <p:ph type="body" idx="17"/>
          </p:nvPr>
        </p:nvSpPr>
        <p:spPr>
          <a:xfrm>
            <a:off x="514801" y="4286515"/>
            <a:ext cx="2488497" cy="324000"/>
          </a:xfrm>
        </p:spPr>
        <p:txBody>
          <a:bodyPr anchor="b"/>
          <a:lstStyle>
            <a:lvl1pPr marL="0" indent="0">
              <a:buNone/>
              <a:defRPr sz="1200" b="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noProof="0"/>
              <a:t>Klicka här för att ändra format på bakgrundstexten</a:t>
            </a:r>
          </a:p>
        </p:txBody>
      </p:sp>
      <p:sp>
        <p:nvSpPr>
          <p:cNvPr id="41" name="Text Placeholder 37">
            <a:extLst>
              <a:ext uri="{FF2B5EF4-FFF2-40B4-BE49-F238E27FC236}">
                <a16:creationId xmlns:a16="http://schemas.microsoft.com/office/drawing/2014/main" id="{B33E929A-B9F2-328C-3A82-B5718208416A}"/>
              </a:ext>
            </a:extLst>
          </p:cNvPr>
          <p:cNvSpPr>
            <a:spLocks noGrp="1"/>
          </p:cNvSpPr>
          <p:nvPr>
            <p:ph type="body" sz="quarter" idx="18"/>
          </p:nvPr>
        </p:nvSpPr>
        <p:spPr>
          <a:xfrm>
            <a:off x="514801" y="4608000"/>
            <a:ext cx="2488497" cy="1423548"/>
          </a:xfrm>
        </p:spPr>
        <p:txBody>
          <a:bodyPr/>
          <a:lstStyle>
            <a:lvl1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1pPr>
            <a:lvl2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2pPr>
            <a:lvl3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3pPr>
            <a:lvl4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4pPr>
            <a:lvl5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dirty="0"/>
          </a:p>
        </p:txBody>
      </p:sp>
      <p:sp>
        <p:nvSpPr>
          <p:cNvPr id="42" name="Text Placeholder 2">
            <a:extLst>
              <a:ext uri="{FF2B5EF4-FFF2-40B4-BE49-F238E27FC236}">
                <a16:creationId xmlns:a16="http://schemas.microsoft.com/office/drawing/2014/main" id="{AD5A074D-6CF8-4C05-2DD6-3B514F33BC87}"/>
              </a:ext>
            </a:extLst>
          </p:cNvPr>
          <p:cNvSpPr>
            <a:spLocks noGrp="1"/>
          </p:cNvSpPr>
          <p:nvPr>
            <p:ph type="body" idx="19"/>
          </p:nvPr>
        </p:nvSpPr>
        <p:spPr>
          <a:xfrm>
            <a:off x="3406102" y="4286515"/>
            <a:ext cx="2488497" cy="324000"/>
          </a:xfrm>
        </p:spPr>
        <p:txBody>
          <a:bodyPr anchor="b"/>
          <a:lstStyle>
            <a:lvl1pPr marL="0" indent="0">
              <a:buNone/>
              <a:defRPr sz="1200" b="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noProof="0"/>
              <a:t>Klicka här för att ändra format på bakgrundstexten</a:t>
            </a:r>
          </a:p>
        </p:txBody>
      </p:sp>
      <p:sp>
        <p:nvSpPr>
          <p:cNvPr id="43" name="Text Placeholder 37">
            <a:extLst>
              <a:ext uri="{FF2B5EF4-FFF2-40B4-BE49-F238E27FC236}">
                <a16:creationId xmlns:a16="http://schemas.microsoft.com/office/drawing/2014/main" id="{498189F1-9C1D-1C23-169C-3589965DD157}"/>
              </a:ext>
            </a:extLst>
          </p:cNvPr>
          <p:cNvSpPr>
            <a:spLocks noGrp="1"/>
          </p:cNvSpPr>
          <p:nvPr>
            <p:ph type="body" sz="quarter" idx="20"/>
          </p:nvPr>
        </p:nvSpPr>
        <p:spPr>
          <a:xfrm>
            <a:off x="6297402" y="4608000"/>
            <a:ext cx="2488497" cy="1423548"/>
          </a:xfrm>
        </p:spPr>
        <p:txBody>
          <a:bodyPr/>
          <a:lstStyle>
            <a:lvl1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1pPr>
            <a:lvl2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2pPr>
            <a:lvl3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3pPr>
            <a:lvl4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4pPr>
            <a:lvl5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dirty="0"/>
          </a:p>
        </p:txBody>
      </p:sp>
      <p:sp>
        <p:nvSpPr>
          <p:cNvPr id="44" name="Text Placeholder 2">
            <a:extLst>
              <a:ext uri="{FF2B5EF4-FFF2-40B4-BE49-F238E27FC236}">
                <a16:creationId xmlns:a16="http://schemas.microsoft.com/office/drawing/2014/main" id="{2A43CE50-49B7-31A2-10AD-F70E591B458B}"/>
              </a:ext>
            </a:extLst>
          </p:cNvPr>
          <p:cNvSpPr>
            <a:spLocks noGrp="1"/>
          </p:cNvSpPr>
          <p:nvPr>
            <p:ph type="body" idx="21"/>
          </p:nvPr>
        </p:nvSpPr>
        <p:spPr>
          <a:xfrm>
            <a:off x="6297402" y="4286515"/>
            <a:ext cx="2488497" cy="324000"/>
          </a:xfrm>
        </p:spPr>
        <p:txBody>
          <a:bodyPr anchor="b"/>
          <a:lstStyle>
            <a:lvl1pPr marL="0" indent="0">
              <a:buNone/>
              <a:defRPr sz="1200" b="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noProof="0"/>
              <a:t>Klicka här för att ändra format på bakgrundstexten</a:t>
            </a:r>
          </a:p>
        </p:txBody>
      </p:sp>
      <p:sp>
        <p:nvSpPr>
          <p:cNvPr id="45" name="Text Placeholder 37">
            <a:extLst>
              <a:ext uri="{FF2B5EF4-FFF2-40B4-BE49-F238E27FC236}">
                <a16:creationId xmlns:a16="http://schemas.microsoft.com/office/drawing/2014/main" id="{CF25D724-C4C5-9B85-7F56-58627DC6819C}"/>
              </a:ext>
            </a:extLst>
          </p:cNvPr>
          <p:cNvSpPr>
            <a:spLocks noGrp="1"/>
          </p:cNvSpPr>
          <p:nvPr>
            <p:ph type="body" sz="quarter" idx="22"/>
          </p:nvPr>
        </p:nvSpPr>
        <p:spPr>
          <a:xfrm>
            <a:off x="9188701" y="4608000"/>
            <a:ext cx="2488497" cy="1423548"/>
          </a:xfrm>
        </p:spPr>
        <p:txBody>
          <a:bodyPr/>
          <a:lstStyle>
            <a:lvl1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1pPr>
            <a:lvl2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2pPr>
            <a:lvl3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3pPr>
            <a:lvl4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4pPr>
            <a:lvl5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dirty="0"/>
          </a:p>
        </p:txBody>
      </p:sp>
      <p:sp>
        <p:nvSpPr>
          <p:cNvPr id="46" name="Text Placeholder 2">
            <a:extLst>
              <a:ext uri="{FF2B5EF4-FFF2-40B4-BE49-F238E27FC236}">
                <a16:creationId xmlns:a16="http://schemas.microsoft.com/office/drawing/2014/main" id="{F7E2E102-FB4D-46A4-1B15-E0BC92BD661B}"/>
              </a:ext>
            </a:extLst>
          </p:cNvPr>
          <p:cNvSpPr>
            <a:spLocks noGrp="1"/>
          </p:cNvSpPr>
          <p:nvPr>
            <p:ph type="body" idx="23"/>
          </p:nvPr>
        </p:nvSpPr>
        <p:spPr>
          <a:xfrm>
            <a:off x="9188701" y="4286515"/>
            <a:ext cx="2488497" cy="324000"/>
          </a:xfrm>
        </p:spPr>
        <p:txBody>
          <a:bodyPr anchor="b"/>
          <a:lstStyle>
            <a:lvl1pPr marL="0" indent="0">
              <a:lnSpc>
                <a:spcPct val="99000"/>
              </a:lnSpc>
              <a:spcBef>
                <a:spcPts val="0"/>
              </a:spcBef>
              <a:buNone/>
              <a:defRPr sz="1200" b="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noProof="0"/>
              <a:t>Klicka här för att ändra format på bakgrundstexten</a:t>
            </a:r>
          </a:p>
        </p:txBody>
      </p:sp>
      <p:sp>
        <p:nvSpPr>
          <p:cNvPr id="4" name="Picture Placeholder 32">
            <a:extLst>
              <a:ext uri="{FF2B5EF4-FFF2-40B4-BE49-F238E27FC236}">
                <a16:creationId xmlns:a16="http://schemas.microsoft.com/office/drawing/2014/main" id="{DFE5AE83-4F74-2030-0C82-F7E394981576}"/>
              </a:ext>
            </a:extLst>
          </p:cNvPr>
          <p:cNvSpPr>
            <a:spLocks noGrp="1"/>
          </p:cNvSpPr>
          <p:nvPr>
            <p:ph type="pic" sz="quarter" idx="24" hasCustomPrompt="1"/>
          </p:nvPr>
        </p:nvSpPr>
        <p:spPr>
          <a:xfrm>
            <a:off x="9188701" y="1940188"/>
            <a:ext cx="2372400" cy="2001600"/>
          </a:xfrm>
          <a:prstGeom prst="roundRect">
            <a:avLst>
              <a:gd name="adj" fmla="val 4320"/>
            </a:avLst>
          </a:prstGeom>
          <a:solidFill>
            <a:schemeClr val="accent5"/>
          </a:solidFill>
        </p:spPr>
        <p:txBody>
          <a:bodyPr bIns="360000" anchor="b" anchorCtr="0"/>
          <a:lstStyle>
            <a:lvl1pPr algn="ctr">
              <a:defRPr b="0"/>
            </a:lvl1pPr>
          </a:lstStyle>
          <a:p>
            <a:r>
              <a:rPr lang="en-US" noProof="0"/>
              <a:t>Photo</a:t>
            </a:r>
          </a:p>
        </p:txBody>
      </p:sp>
      <p:sp>
        <p:nvSpPr>
          <p:cNvPr id="7" name="Picture Placeholder 32">
            <a:extLst>
              <a:ext uri="{FF2B5EF4-FFF2-40B4-BE49-F238E27FC236}">
                <a16:creationId xmlns:a16="http://schemas.microsoft.com/office/drawing/2014/main" id="{A2EA8839-8424-6C0E-6CE3-1A896F9FEB6B}"/>
              </a:ext>
            </a:extLst>
          </p:cNvPr>
          <p:cNvSpPr>
            <a:spLocks noGrp="1"/>
          </p:cNvSpPr>
          <p:nvPr>
            <p:ph type="pic" sz="quarter" idx="25" hasCustomPrompt="1"/>
          </p:nvPr>
        </p:nvSpPr>
        <p:spPr>
          <a:xfrm>
            <a:off x="6297402" y="1940188"/>
            <a:ext cx="2372400" cy="2001600"/>
          </a:xfrm>
          <a:prstGeom prst="roundRect">
            <a:avLst>
              <a:gd name="adj" fmla="val 4320"/>
            </a:avLst>
          </a:prstGeom>
          <a:solidFill>
            <a:schemeClr val="accent5"/>
          </a:solidFill>
        </p:spPr>
        <p:txBody>
          <a:bodyPr bIns="360000" anchor="b" anchorCtr="0"/>
          <a:lstStyle>
            <a:lvl1pPr algn="ctr">
              <a:defRPr b="0"/>
            </a:lvl1pPr>
          </a:lstStyle>
          <a:p>
            <a:r>
              <a:rPr lang="en-US" noProof="0"/>
              <a:t>Photo</a:t>
            </a:r>
          </a:p>
        </p:txBody>
      </p:sp>
      <p:sp>
        <p:nvSpPr>
          <p:cNvPr id="8" name="Picture Placeholder 32">
            <a:extLst>
              <a:ext uri="{FF2B5EF4-FFF2-40B4-BE49-F238E27FC236}">
                <a16:creationId xmlns:a16="http://schemas.microsoft.com/office/drawing/2014/main" id="{E326188A-AA6B-D8D7-08D0-AFE449A65619}"/>
              </a:ext>
            </a:extLst>
          </p:cNvPr>
          <p:cNvSpPr>
            <a:spLocks noGrp="1"/>
          </p:cNvSpPr>
          <p:nvPr>
            <p:ph type="pic" sz="quarter" idx="26" hasCustomPrompt="1"/>
          </p:nvPr>
        </p:nvSpPr>
        <p:spPr>
          <a:xfrm>
            <a:off x="3406102" y="1940188"/>
            <a:ext cx="2372400" cy="2001600"/>
          </a:xfrm>
          <a:prstGeom prst="roundRect">
            <a:avLst>
              <a:gd name="adj" fmla="val 4320"/>
            </a:avLst>
          </a:prstGeom>
          <a:solidFill>
            <a:schemeClr val="accent5"/>
          </a:solidFill>
        </p:spPr>
        <p:txBody>
          <a:bodyPr bIns="360000" anchor="b" anchorCtr="0"/>
          <a:lstStyle>
            <a:lvl1pPr algn="ctr">
              <a:defRPr b="0"/>
            </a:lvl1pPr>
          </a:lstStyle>
          <a:p>
            <a:r>
              <a:rPr lang="en-US" noProof="0"/>
              <a:t>Photo</a:t>
            </a:r>
          </a:p>
        </p:txBody>
      </p:sp>
      <p:sp>
        <p:nvSpPr>
          <p:cNvPr id="9" name="Text Placeholder 37">
            <a:extLst>
              <a:ext uri="{FF2B5EF4-FFF2-40B4-BE49-F238E27FC236}">
                <a16:creationId xmlns:a16="http://schemas.microsoft.com/office/drawing/2014/main" id="{EDDE38A2-C559-D01B-D9CE-B88F44712040}"/>
              </a:ext>
            </a:extLst>
          </p:cNvPr>
          <p:cNvSpPr>
            <a:spLocks noGrp="1"/>
          </p:cNvSpPr>
          <p:nvPr>
            <p:ph type="body" sz="quarter" idx="27"/>
          </p:nvPr>
        </p:nvSpPr>
        <p:spPr>
          <a:xfrm>
            <a:off x="3406100" y="4608000"/>
            <a:ext cx="2488497" cy="1423548"/>
          </a:xfrm>
        </p:spPr>
        <p:txBody>
          <a:bodyPr/>
          <a:lstStyle>
            <a:lvl1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1pPr>
            <a:lvl2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2pPr>
            <a:lvl3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3pPr>
            <a:lvl4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4pPr>
            <a:lvl5pPr marL="0" indent="0" algn="l" defTabSz="914400" rtl="0" eaLnBrk="1" latinLnBrk="0" hangingPunct="1">
              <a:lnSpc>
                <a:spcPct val="110000"/>
              </a:lnSpc>
              <a:spcBef>
                <a:spcPts val="400"/>
              </a:spcBef>
              <a:buFont typeface="Arial" panose="020B0604020202020204" pitchFamily="34" charset="0"/>
              <a:buNone/>
              <a:defRPr lang="en-US" sz="1000" kern="1200" noProof="0" dirty="0">
                <a:solidFill>
                  <a:schemeClr val="bg1"/>
                </a:solidFill>
                <a:latin typeface="+mn-lt"/>
                <a:ea typeface="+mn-ea"/>
                <a:cs typeface="+mn-cs"/>
              </a:defRPr>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dirty="0"/>
          </a:p>
        </p:txBody>
      </p:sp>
    </p:spTree>
    <p:extLst>
      <p:ext uri="{BB962C8B-B14F-4D97-AF65-F5344CB8AC3E}">
        <p14:creationId xmlns:p14="http://schemas.microsoft.com/office/powerpoint/2010/main" val="185898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and chart">
    <p:spTree>
      <p:nvGrpSpPr>
        <p:cNvPr id="1" name=""/>
        <p:cNvGrpSpPr/>
        <p:nvPr/>
      </p:nvGrpSpPr>
      <p:grpSpPr>
        <a:xfrm>
          <a:off x="0" y="0"/>
          <a:ext cx="0" cy="0"/>
          <a:chOff x="0" y="0"/>
          <a:chExt cx="0" cy="0"/>
        </a:xfrm>
      </p:grpSpPr>
      <p:sp>
        <p:nvSpPr>
          <p:cNvPr id="25" name="Chart Placeholder 24">
            <a:extLst>
              <a:ext uri="{FF2B5EF4-FFF2-40B4-BE49-F238E27FC236}">
                <a16:creationId xmlns:a16="http://schemas.microsoft.com/office/drawing/2014/main" id="{71E5A4D0-D73A-5C79-5EED-589B483C3D71}"/>
              </a:ext>
            </a:extLst>
          </p:cNvPr>
          <p:cNvSpPr>
            <a:spLocks noGrp="1"/>
          </p:cNvSpPr>
          <p:nvPr>
            <p:ph type="chart" sz="quarter" idx="14"/>
          </p:nvPr>
        </p:nvSpPr>
        <p:spPr>
          <a:xfrm>
            <a:off x="5379675" y="1693734"/>
            <a:ext cx="6368400" cy="3857103"/>
          </a:xfrm>
          <a:noFill/>
        </p:spPr>
        <p:txBody>
          <a:bodyPr bIns="1080000" anchor="b" anchorCtr="0">
            <a:normAutofit/>
          </a:bodyPr>
          <a:lstStyle>
            <a:lvl1pPr algn="ctr">
              <a:defRPr b="0"/>
            </a:lvl1pPr>
          </a:lstStyle>
          <a:p>
            <a:r>
              <a:rPr lang="sv-SE" noProof="0"/>
              <a:t>Klicka på ikonen för att lägga till ett diagram</a:t>
            </a:r>
            <a:endParaRPr lang="en-US" noProof="0"/>
          </a:p>
        </p:txBody>
      </p:sp>
      <p:sp>
        <p:nvSpPr>
          <p:cNvPr id="3" name="Underrubrik 2">
            <a:extLst>
              <a:ext uri="{FF2B5EF4-FFF2-40B4-BE49-F238E27FC236}">
                <a16:creationId xmlns:a16="http://schemas.microsoft.com/office/drawing/2014/main" id="{3FF447CD-2DA1-2D4F-B16B-9E4A05048B1C}"/>
              </a:ext>
            </a:extLst>
          </p:cNvPr>
          <p:cNvSpPr>
            <a:spLocks noGrp="1"/>
          </p:cNvSpPr>
          <p:nvPr>
            <p:ph type="subTitle" idx="1" hasCustomPrompt="1"/>
          </p:nvPr>
        </p:nvSpPr>
        <p:spPr>
          <a:xfrm>
            <a:off x="514801" y="951869"/>
            <a:ext cx="10515600" cy="324000"/>
          </a:xfrm>
          <a:prstGeom prst="rect">
            <a:avLst/>
          </a:prstGeom>
        </p:spPr>
        <p:txBody>
          <a:bodyPr/>
          <a:lstStyle>
            <a:lvl1pPr marL="0" indent="0" algn="l">
              <a:lnSpc>
                <a:spcPct val="99000"/>
              </a:lnSpc>
              <a:buNone/>
              <a:defRPr sz="1600" b="0" i="1" spc="30" baseline="0">
                <a:solidFill>
                  <a:schemeClr val="tx1"/>
                </a:solidFill>
                <a:latin typeface="Proxima Nova Light" panose="020B030303050206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 </a:t>
            </a:r>
          </a:p>
        </p:txBody>
      </p:sp>
      <p:sp>
        <p:nvSpPr>
          <p:cNvPr id="5" name="Footer Placeholder 4">
            <a:extLst>
              <a:ext uri="{FF2B5EF4-FFF2-40B4-BE49-F238E27FC236}">
                <a16:creationId xmlns:a16="http://schemas.microsoft.com/office/drawing/2014/main" id="{F064553E-0E7E-F1D4-7333-62ACBD94937C}"/>
              </a:ext>
            </a:extLst>
          </p:cNvPr>
          <p:cNvSpPr>
            <a:spLocks noGrp="1"/>
          </p:cNvSpPr>
          <p:nvPr>
            <p:ph type="ftr" sz="quarter" idx="10"/>
          </p:nvPr>
        </p:nvSpPr>
        <p:spPr/>
        <p:txBody>
          <a:bodyPr/>
          <a:lstStyle/>
          <a:p>
            <a:r>
              <a:rPr lang="pt-BR" noProof="0" dirty="0"/>
              <a:t>Ascom Myco 4 – Sales Deck </a:t>
            </a:r>
            <a:endParaRPr lang="en-US" noProof="0" dirty="0"/>
          </a:p>
        </p:txBody>
      </p:sp>
      <p:sp>
        <p:nvSpPr>
          <p:cNvPr id="6" name="Slide Number Placeholder 5">
            <a:extLst>
              <a:ext uri="{FF2B5EF4-FFF2-40B4-BE49-F238E27FC236}">
                <a16:creationId xmlns:a16="http://schemas.microsoft.com/office/drawing/2014/main" id="{2EDA726A-B265-BFF9-A292-8061FE16B1E6}"/>
              </a:ext>
            </a:extLst>
          </p:cNvPr>
          <p:cNvSpPr>
            <a:spLocks noGrp="1"/>
          </p:cNvSpPr>
          <p:nvPr>
            <p:ph type="sldNum" sz="quarter" idx="11"/>
          </p:nvPr>
        </p:nvSpPr>
        <p:spPr/>
        <p:txBody>
          <a:bodyPr/>
          <a:lstStyle/>
          <a:p>
            <a:fld id="{C99E46AF-EC69-4003-B99F-7251BF543429}" type="slidenum">
              <a:rPr lang="en-US" noProof="0" smtClean="0"/>
              <a:pPr/>
              <a:t>‹Nº›</a:t>
            </a:fld>
            <a:endParaRPr lang="en-US" noProof="0"/>
          </a:p>
        </p:txBody>
      </p:sp>
      <p:sp>
        <p:nvSpPr>
          <p:cNvPr id="2" name="Title 1">
            <a:extLst>
              <a:ext uri="{FF2B5EF4-FFF2-40B4-BE49-F238E27FC236}">
                <a16:creationId xmlns:a16="http://schemas.microsoft.com/office/drawing/2014/main" id="{A5A93B3F-1C82-EDA4-6BA2-31BD10734B28}"/>
              </a:ext>
            </a:extLst>
          </p:cNvPr>
          <p:cNvSpPr>
            <a:spLocks noGrp="1"/>
          </p:cNvSpPr>
          <p:nvPr>
            <p:ph type="title"/>
          </p:nvPr>
        </p:nvSpPr>
        <p:spPr>
          <a:xfrm>
            <a:off x="514800" y="380918"/>
            <a:ext cx="10515600" cy="540000"/>
          </a:xfrm>
        </p:spPr>
        <p:txBody>
          <a:bodyPr anchor="t" anchorCtr="0"/>
          <a:lstStyle>
            <a:lvl1pPr>
              <a:lnSpc>
                <a:spcPct val="99000"/>
              </a:lnSpc>
              <a:defRPr/>
            </a:lvl1pPr>
          </a:lstStyle>
          <a:p>
            <a:r>
              <a:rPr lang="sv-SE" noProof="0"/>
              <a:t>Klicka här för att ändra mall för rubrikformat</a:t>
            </a:r>
            <a:endParaRPr lang="en-US" noProof="0" dirty="0"/>
          </a:p>
        </p:txBody>
      </p:sp>
      <p:sp>
        <p:nvSpPr>
          <p:cNvPr id="27" name="Text Placeholder 26">
            <a:extLst>
              <a:ext uri="{FF2B5EF4-FFF2-40B4-BE49-F238E27FC236}">
                <a16:creationId xmlns:a16="http://schemas.microsoft.com/office/drawing/2014/main" id="{40202C3E-4B61-115E-3A19-2B2960C31343}"/>
              </a:ext>
            </a:extLst>
          </p:cNvPr>
          <p:cNvSpPr>
            <a:spLocks noGrp="1"/>
          </p:cNvSpPr>
          <p:nvPr>
            <p:ph type="body" sz="quarter" idx="15" hasCustomPrompt="1"/>
          </p:nvPr>
        </p:nvSpPr>
        <p:spPr>
          <a:xfrm>
            <a:off x="5379675" y="5896295"/>
            <a:ext cx="6435609" cy="216000"/>
          </a:xfrm>
        </p:spPr>
        <p:txBody>
          <a:bodyPr/>
          <a:lstStyle>
            <a:lvl1pPr algn="r">
              <a:lnSpc>
                <a:spcPct val="100000"/>
              </a:lnSpc>
              <a:spcBef>
                <a:spcPts val="0"/>
              </a:spcBef>
              <a:defRPr sz="800"/>
            </a:lvl1pPr>
          </a:lstStyle>
          <a:p>
            <a:pPr lvl="0"/>
            <a:r>
              <a:rPr lang="en-US" noProof="0"/>
              <a:t>Reference:</a:t>
            </a:r>
          </a:p>
        </p:txBody>
      </p:sp>
      <p:cxnSp>
        <p:nvCxnSpPr>
          <p:cNvPr id="28" name="Straight Connector 27">
            <a:extLst>
              <a:ext uri="{FF2B5EF4-FFF2-40B4-BE49-F238E27FC236}">
                <a16:creationId xmlns:a16="http://schemas.microsoft.com/office/drawing/2014/main" id="{92168D65-814D-774F-4D2B-1AC90E569AE0}"/>
              </a:ext>
            </a:extLst>
          </p:cNvPr>
          <p:cNvCxnSpPr>
            <a:cxnSpLocks/>
          </p:cNvCxnSpPr>
          <p:nvPr userDrawn="1"/>
        </p:nvCxnSpPr>
        <p:spPr>
          <a:xfrm flipH="1">
            <a:off x="5379675" y="5698807"/>
            <a:ext cx="6368400"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7" name="Text Placeholder 6">
            <a:extLst>
              <a:ext uri="{FF2B5EF4-FFF2-40B4-BE49-F238E27FC236}">
                <a16:creationId xmlns:a16="http://schemas.microsoft.com/office/drawing/2014/main" id="{C07CEC12-46C6-51EA-52BF-95B5C8EC6214}"/>
              </a:ext>
            </a:extLst>
          </p:cNvPr>
          <p:cNvSpPr>
            <a:spLocks noGrp="1"/>
          </p:cNvSpPr>
          <p:nvPr>
            <p:ph type="body" sz="quarter" idx="16"/>
          </p:nvPr>
        </p:nvSpPr>
        <p:spPr>
          <a:xfrm>
            <a:off x="514800" y="1693863"/>
            <a:ext cx="4608000" cy="3856974"/>
          </a:xfrm>
        </p:spPr>
        <p:txBody>
          <a:bodyPr/>
          <a:lstStyle>
            <a:lvl4pPr>
              <a:defRPr sz="1100"/>
            </a:lvl4pPr>
            <a:lvl5pPr>
              <a:defRPr sz="11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Tree>
    <p:extLst>
      <p:ext uri="{BB962C8B-B14F-4D97-AF65-F5344CB8AC3E}">
        <p14:creationId xmlns:p14="http://schemas.microsoft.com/office/powerpoint/2010/main" val="1236229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028A13-E5C0-D34B-3351-927AD5627AB4}"/>
              </a:ext>
            </a:extLst>
          </p:cNvPr>
          <p:cNvSpPr>
            <a:spLocks noGrp="1"/>
          </p:cNvSpPr>
          <p:nvPr>
            <p:ph type="title"/>
          </p:nvPr>
        </p:nvSpPr>
        <p:spPr>
          <a:xfrm>
            <a:off x="514800" y="380919"/>
            <a:ext cx="10515600" cy="539014"/>
          </a:xfrm>
          <a:prstGeom prst="rect">
            <a:avLst/>
          </a:prstGeom>
        </p:spPr>
        <p:txBody>
          <a:bodyPr vert="horz" lIns="91440" tIns="45720" rIns="91440" bIns="45720" rtlCol="0" anchor="b" anchorCtr="0">
            <a:noAutofit/>
          </a:bodyPr>
          <a:lstStyle/>
          <a:p>
            <a:r>
              <a:rPr lang="sv-SE" noProof="0"/>
              <a:t>Klicka här för att ändra mall för rubrikformat</a:t>
            </a:r>
            <a:endParaRPr lang="en-US" noProof="0" dirty="0"/>
          </a:p>
        </p:txBody>
      </p:sp>
      <p:sp>
        <p:nvSpPr>
          <p:cNvPr id="3" name="Text Placeholder 2">
            <a:extLst>
              <a:ext uri="{FF2B5EF4-FFF2-40B4-BE49-F238E27FC236}">
                <a16:creationId xmlns:a16="http://schemas.microsoft.com/office/drawing/2014/main" id="{94D102FD-C33C-5687-18C1-10D4B6C2BAB5}"/>
              </a:ext>
            </a:extLst>
          </p:cNvPr>
          <p:cNvSpPr>
            <a:spLocks noGrp="1"/>
          </p:cNvSpPr>
          <p:nvPr>
            <p:ph type="body" idx="1"/>
          </p:nvPr>
        </p:nvSpPr>
        <p:spPr>
          <a:xfrm>
            <a:off x="514800" y="1590994"/>
            <a:ext cx="10515600" cy="4351338"/>
          </a:xfrm>
          <a:prstGeom prst="rect">
            <a:avLst/>
          </a:prstGeom>
        </p:spPr>
        <p:txBody>
          <a:bodyPr vert="horz" lIns="91440" tIns="45720" rIns="91440" bIns="4572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US" noProof="0" dirty="0"/>
          </a:p>
        </p:txBody>
      </p:sp>
      <p:sp>
        <p:nvSpPr>
          <p:cNvPr id="4" name="Date Placeholder 3">
            <a:extLst>
              <a:ext uri="{FF2B5EF4-FFF2-40B4-BE49-F238E27FC236}">
                <a16:creationId xmlns:a16="http://schemas.microsoft.com/office/drawing/2014/main" id="{B270CD45-ED50-D4AE-0901-E46C2B7FD464}"/>
              </a:ext>
            </a:extLst>
          </p:cNvPr>
          <p:cNvSpPr>
            <a:spLocks noGrp="1"/>
          </p:cNvSpPr>
          <p:nvPr>
            <p:ph type="dt" sz="half" idx="2"/>
          </p:nvPr>
        </p:nvSpPr>
        <p:spPr>
          <a:xfrm>
            <a:off x="115769" y="6467879"/>
            <a:ext cx="2743200" cy="216000"/>
          </a:xfrm>
          <a:prstGeom prst="rect">
            <a:avLst/>
          </a:prstGeom>
        </p:spPr>
        <p:txBody>
          <a:bodyPr vert="horz" lIns="91440" tIns="45720" rIns="91440" bIns="45720" rtlCol="0" anchor="ctr">
            <a:noAutofit/>
          </a:bodyPr>
          <a:lstStyle>
            <a:lvl1pPr algn="l">
              <a:defRPr sz="700">
                <a:solidFill>
                  <a:schemeClr val="tx1"/>
                </a:solidFill>
              </a:defRPr>
            </a:lvl1pPr>
          </a:lstStyle>
          <a:p>
            <a:endParaRPr lang="en-US"/>
          </a:p>
        </p:txBody>
      </p:sp>
      <p:sp>
        <p:nvSpPr>
          <p:cNvPr id="5" name="Footer Placeholder 4">
            <a:extLst>
              <a:ext uri="{FF2B5EF4-FFF2-40B4-BE49-F238E27FC236}">
                <a16:creationId xmlns:a16="http://schemas.microsoft.com/office/drawing/2014/main" id="{E2B32D47-6B46-7C2D-347B-9E7B1EB5EE1C}"/>
              </a:ext>
            </a:extLst>
          </p:cNvPr>
          <p:cNvSpPr>
            <a:spLocks noGrp="1"/>
          </p:cNvSpPr>
          <p:nvPr>
            <p:ph type="ftr" sz="quarter" idx="3"/>
          </p:nvPr>
        </p:nvSpPr>
        <p:spPr>
          <a:xfrm>
            <a:off x="7700483" y="6467879"/>
            <a:ext cx="4114800" cy="216000"/>
          </a:xfrm>
          <a:prstGeom prst="rect">
            <a:avLst/>
          </a:prstGeom>
        </p:spPr>
        <p:txBody>
          <a:bodyPr vert="horz" lIns="91440" tIns="45720" rIns="91440" bIns="45720" rtlCol="0" anchor="ctr">
            <a:noAutofit/>
          </a:bodyPr>
          <a:lstStyle>
            <a:lvl1pPr algn="r">
              <a:defRPr sz="800">
                <a:solidFill>
                  <a:schemeClr val="tx1"/>
                </a:solidFill>
                <a:latin typeface="+mn-lt"/>
              </a:defRPr>
            </a:lvl1pPr>
          </a:lstStyle>
          <a:p>
            <a:r>
              <a:rPr lang="pt-BR" dirty="0"/>
              <a:t>Ascom Myco 4 – Sales Deck </a:t>
            </a:r>
            <a:endParaRPr lang="en-US" dirty="0"/>
          </a:p>
        </p:txBody>
      </p:sp>
      <p:sp>
        <p:nvSpPr>
          <p:cNvPr id="6" name="Slide Number Placeholder 5">
            <a:extLst>
              <a:ext uri="{FF2B5EF4-FFF2-40B4-BE49-F238E27FC236}">
                <a16:creationId xmlns:a16="http://schemas.microsoft.com/office/drawing/2014/main" id="{585385C5-D8AA-B6E4-1C15-AC4041EE7EDA}"/>
              </a:ext>
            </a:extLst>
          </p:cNvPr>
          <p:cNvSpPr>
            <a:spLocks noGrp="1"/>
          </p:cNvSpPr>
          <p:nvPr>
            <p:ph type="sldNum" sz="quarter" idx="4"/>
          </p:nvPr>
        </p:nvSpPr>
        <p:spPr>
          <a:xfrm>
            <a:off x="11694378" y="6467879"/>
            <a:ext cx="381853" cy="216000"/>
          </a:xfrm>
          <a:prstGeom prst="rect">
            <a:avLst/>
          </a:prstGeom>
        </p:spPr>
        <p:txBody>
          <a:bodyPr vert="horz" lIns="91440" tIns="45720" rIns="91440" bIns="45720" rtlCol="0" anchor="ctr">
            <a:noAutofit/>
          </a:bodyPr>
          <a:lstStyle>
            <a:lvl1pPr algn="r">
              <a:defRPr sz="700">
                <a:solidFill>
                  <a:schemeClr val="tx1"/>
                </a:solidFill>
              </a:defRPr>
            </a:lvl1pPr>
          </a:lstStyle>
          <a:p>
            <a:fld id="{C99E46AF-EC69-4003-B99F-7251BF543429}" type="slidenum">
              <a:rPr lang="en-US" smtClean="0"/>
              <a:pPr/>
              <a:t>‹Nº›</a:t>
            </a:fld>
            <a:endParaRPr lang="en-US"/>
          </a:p>
        </p:txBody>
      </p:sp>
      <p:pic>
        <p:nvPicPr>
          <p:cNvPr id="7" name="Picture 6">
            <a:extLst>
              <a:ext uri="{FF2B5EF4-FFF2-40B4-BE49-F238E27FC236}">
                <a16:creationId xmlns:a16="http://schemas.microsoft.com/office/drawing/2014/main" id="{23774DC1-C4AF-71E7-90CC-4B0B0AA95BA7}"/>
              </a:ext>
            </a:extLst>
          </p:cNvPr>
          <p:cNvPicPr>
            <a:picLocks noChangeAspect="1"/>
          </p:cNvPicPr>
          <p:nvPr userDrawn="1"/>
        </p:nvPicPr>
        <p:blipFill>
          <a:blip r:embed="rId19"/>
          <a:stretch>
            <a:fillRect/>
          </a:stretch>
        </p:blipFill>
        <p:spPr>
          <a:xfrm>
            <a:off x="11262518" y="225425"/>
            <a:ext cx="699912" cy="145404"/>
          </a:xfrm>
          <a:prstGeom prst="rect">
            <a:avLst/>
          </a:prstGeom>
        </p:spPr>
      </p:pic>
    </p:spTree>
    <p:extLst>
      <p:ext uri="{BB962C8B-B14F-4D97-AF65-F5344CB8AC3E}">
        <p14:creationId xmlns:p14="http://schemas.microsoft.com/office/powerpoint/2010/main" val="4131027029"/>
      </p:ext>
    </p:extLst>
  </p:cSld>
  <p:clrMap bg1="dk1" tx1="lt1" bg2="dk2" tx2="lt2" accent1="accent1" accent2="accent2" accent3="accent3" accent4="accent4" accent5="accent5" accent6="accent6" hlink="hlink" folHlink="folHlink"/>
  <p:sldLayoutIdLst>
    <p:sldLayoutId id="2147483851" r:id="rId1"/>
    <p:sldLayoutId id="2147483829" r:id="rId2"/>
    <p:sldLayoutId id="2147483832" r:id="rId3"/>
    <p:sldLayoutId id="2147483836" r:id="rId4"/>
    <p:sldLayoutId id="2147483838" r:id="rId5"/>
    <p:sldLayoutId id="2147483833" r:id="rId6"/>
    <p:sldLayoutId id="2147483852" r:id="rId7"/>
    <p:sldLayoutId id="2147483837" r:id="rId8"/>
    <p:sldLayoutId id="2147483845" r:id="rId9"/>
    <p:sldLayoutId id="2147483849" r:id="rId10"/>
    <p:sldLayoutId id="2147483848" r:id="rId11"/>
    <p:sldLayoutId id="2147483840" r:id="rId12"/>
    <p:sldLayoutId id="2147483842" r:id="rId13"/>
    <p:sldLayoutId id="2147483843" r:id="rId14"/>
    <p:sldLayoutId id="2147483853" r:id="rId15"/>
    <p:sldLayoutId id="2147483854" r:id="rId16"/>
    <p:sldLayoutId id="2147483855" r:id="rId17"/>
  </p:sldLayoutIdLst>
  <p:hf hd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1" userDrawn="1">
          <p15:clr>
            <a:srgbClr val="F26B43"/>
          </p15:clr>
        </p15:guide>
        <p15:guide id="2" pos="483" userDrawn="1">
          <p15:clr>
            <a:srgbClr val="F26B43"/>
          </p15:clr>
        </p15:guide>
        <p15:guide id="3" pos="2525" userDrawn="1">
          <p15:clr>
            <a:srgbClr val="F26B43"/>
          </p15:clr>
        </p15:guide>
        <p15:guide id="4" orient="horz" pos="4060" userDrawn="1">
          <p15:clr>
            <a:srgbClr val="F26B43"/>
          </p15:clr>
        </p15:guide>
        <p15:guide id="5" orient="horz" pos="3770" userDrawn="1">
          <p15:clr>
            <a:srgbClr val="F26B43"/>
          </p15:clr>
        </p15:guide>
        <p15:guide id="6" pos="2842" userDrawn="1">
          <p15:clr>
            <a:srgbClr val="F26B43"/>
          </p15:clr>
        </p15:guide>
        <p15:guide id="7" pos="4883" userDrawn="1">
          <p15:clr>
            <a:srgbClr val="F26B43"/>
          </p15:clr>
        </p15:guide>
        <p15:guide id="8" pos="5201" userDrawn="1">
          <p15:clr>
            <a:srgbClr val="F26B43"/>
          </p15:clr>
        </p15:guide>
        <p15:guide id="9" pos="7219" userDrawn="1">
          <p15:clr>
            <a:srgbClr val="F26B43"/>
          </p15:clr>
        </p15:guide>
        <p15:guide id="10" orient="horz" pos="1412" userDrawn="1">
          <p15:clr>
            <a:srgbClr val="F26B43"/>
          </p15:clr>
        </p15:guide>
        <p15:guide id="11" orient="horz" pos="1593" userDrawn="1">
          <p15:clr>
            <a:srgbClr val="F26B43"/>
          </p15:clr>
        </p15:guide>
        <p15:guide id="12" pos="3840" userDrawn="1">
          <p15:clr>
            <a:srgbClr val="F26B43"/>
          </p15:clr>
        </p15:guide>
        <p15:guide id="13" orient="horz" pos="9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jpe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emf"/><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jpeg"/><Relationship Id="rId27"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hyperlink" Target="https://www.wi-fi.org/who-we-are"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15.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hyperlink" Target="https://www.etsi.org/technologies/dect" TargetMode="Externa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1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3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55.png"/><Relationship Id="rId7" Type="http://schemas.openxmlformats.org/officeDocument/2006/relationships/image" Target="../media/image94.png"/><Relationship Id="rId12" Type="http://schemas.openxmlformats.org/officeDocument/2006/relationships/image" Target="../media/image98.sv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8.png"/><Relationship Id="rId11" Type="http://schemas.openxmlformats.org/officeDocument/2006/relationships/image" Target="../media/image97.png"/><Relationship Id="rId5" Type="http://schemas.openxmlformats.org/officeDocument/2006/relationships/image" Target="../media/image57.png"/><Relationship Id="rId10" Type="http://schemas.openxmlformats.org/officeDocument/2006/relationships/image" Target="../media/image12.png"/><Relationship Id="rId4" Type="http://schemas.openxmlformats.org/officeDocument/2006/relationships/image" Target="../media/image56.png"/><Relationship Id="rId9" Type="http://schemas.openxmlformats.org/officeDocument/2006/relationships/image" Target="../media/image96.jpe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 Id="rId5" Type="http://schemas.openxmlformats.org/officeDocument/2006/relationships/image" Target="../media/image103.png"/><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image" Target="../media/image107.jpeg"/><Relationship Id="rId10" Type="http://schemas.openxmlformats.org/officeDocument/2006/relationships/image" Target="../media/image111.jpeg"/><Relationship Id="rId4" Type="http://schemas.openxmlformats.org/officeDocument/2006/relationships/image" Target="../media/image106.png"/><Relationship Id="rId9" Type="http://schemas.openxmlformats.org/officeDocument/2006/relationships/image" Target="../media/image1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21.png"/><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26.png"/><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27.png"/><Relationship Id="rId4" Type="http://schemas.openxmlformats.org/officeDocument/2006/relationships/image" Target="../media/image126.png"/></Relationships>
</file>

<file path=ppt/slides/_rels/slide5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a:extLst>
              <a:ext uri="{FF2B5EF4-FFF2-40B4-BE49-F238E27FC236}">
                <a16:creationId xmlns:a16="http://schemas.microsoft.com/office/drawing/2014/main" id="{4CF3388F-9568-8571-105E-FCD472F63142}"/>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t="34119" b="19163"/>
          <a:stretch/>
        </p:blipFill>
        <p:spPr>
          <a:xfrm>
            <a:off x="0" y="0"/>
            <a:ext cx="12192000" cy="3797164"/>
          </a:xfrm>
        </p:spPr>
      </p:pic>
      <p:sp>
        <p:nvSpPr>
          <p:cNvPr id="12" name="Title 11">
            <a:extLst>
              <a:ext uri="{FF2B5EF4-FFF2-40B4-BE49-F238E27FC236}">
                <a16:creationId xmlns:a16="http://schemas.microsoft.com/office/drawing/2014/main" id="{FFBC35AA-F2A9-F59B-6A44-828FDE03D4FE}"/>
              </a:ext>
            </a:extLst>
          </p:cNvPr>
          <p:cNvSpPr>
            <a:spLocks noGrp="1"/>
          </p:cNvSpPr>
          <p:nvPr>
            <p:ph type="title"/>
          </p:nvPr>
        </p:nvSpPr>
        <p:spPr/>
        <p:txBody>
          <a:bodyPr/>
          <a:lstStyle/>
          <a:p>
            <a:r>
              <a:rPr lang="en-US" noProof="0" dirty="0"/>
              <a:t>Ascom Myco 4</a:t>
            </a:r>
          </a:p>
        </p:txBody>
      </p:sp>
      <p:sp>
        <p:nvSpPr>
          <p:cNvPr id="3" name="Subtitle 2">
            <a:extLst>
              <a:ext uri="{FF2B5EF4-FFF2-40B4-BE49-F238E27FC236}">
                <a16:creationId xmlns:a16="http://schemas.microsoft.com/office/drawing/2014/main" id="{FAEA2687-ACFB-467D-B6F2-59002A04AD00}"/>
              </a:ext>
            </a:extLst>
          </p:cNvPr>
          <p:cNvSpPr>
            <a:spLocks noGrp="1"/>
          </p:cNvSpPr>
          <p:nvPr>
            <p:ph type="subTitle" idx="1"/>
          </p:nvPr>
        </p:nvSpPr>
        <p:spPr>
          <a:xfrm>
            <a:off x="492047" y="5500338"/>
            <a:ext cx="10714928" cy="922764"/>
          </a:xfrm>
        </p:spPr>
        <p:txBody>
          <a:bodyPr>
            <a:normAutofit/>
          </a:bodyPr>
          <a:lstStyle/>
          <a:p>
            <a:r>
              <a:rPr lang="en-US" sz="1400" noProof="0" dirty="0">
                <a:latin typeface="Proxima Nova" panose="02000506030000020004" pitchFamily="2" charset="0"/>
              </a:rPr>
              <a:t>The perfect smartphone for integration with the Ascom solutions</a:t>
            </a:r>
          </a:p>
          <a:p>
            <a:endParaRPr lang="en-US" sz="1400" noProof="0" dirty="0">
              <a:latin typeface="Proxima Nova" panose="02000506030000020004" pitchFamily="2" charset="0"/>
            </a:endParaRPr>
          </a:p>
          <a:p>
            <a:r>
              <a:rPr lang="en-US" noProof="0" dirty="0"/>
              <a:t>APRIL 2025 FOR EXTERNAL USE</a:t>
            </a:r>
          </a:p>
          <a:p>
            <a:endParaRPr lang="en-US" noProof="0" dirty="0"/>
          </a:p>
        </p:txBody>
      </p:sp>
      <p:sp>
        <p:nvSpPr>
          <p:cNvPr id="7" name="Subtitle 2">
            <a:extLst>
              <a:ext uri="{FF2B5EF4-FFF2-40B4-BE49-F238E27FC236}">
                <a16:creationId xmlns:a16="http://schemas.microsoft.com/office/drawing/2014/main" id="{47E4FCEB-F10A-CA9A-33C6-615FF5C151B6}"/>
              </a:ext>
            </a:extLst>
          </p:cNvPr>
          <p:cNvSpPr txBox="1">
            <a:spLocks/>
          </p:cNvSpPr>
          <p:nvPr/>
        </p:nvSpPr>
        <p:spPr>
          <a:xfrm>
            <a:off x="577192" y="5625655"/>
            <a:ext cx="10702647" cy="571093"/>
          </a:xfrm>
          <a:prstGeom prst="rect">
            <a:avLst/>
          </a:prstGeom>
        </p:spPr>
        <p:txBody>
          <a:bodyPr vert="horz" lIns="0" tIns="0" rIns="0" bIns="0" rtlCol="0" anchor="b" anchorCtr="0">
            <a:norm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b="0" i="0" kern="1200" spc="30" baseline="0">
                <a:solidFill>
                  <a:schemeClr val="accent2"/>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b="0" i="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200" i="1" spc="0" noProof="0" dirty="0">
              <a:latin typeface="Proxima Nova" panose="02000506030000020004" pitchFamily="2" charset="0"/>
            </a:endParaRPr>
          </a:p>
        </p:txBody>
      </p:sp>
      <p:pic>
        <p:nvPicPr>
          <p:cNvPr id="9" name="Picture 8">
            <a:extLst>
              <a:ext uri="{FF2B5EF4-FFF2-40B4-BE49-F238E27FC236}">
                <a16:creationId xmlns:a16="http://schemas.microsoft.com/office/drawing/2014/main" id="{4141FE4A-7EB4-114D-82FB-AC0DE51987B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752117" y="503505"/>
            <a:ext cx="2522134" cy="4770479"/>
          </a:xfrm>
          <a:prstGeom prst="rect">
            <a:avLst/>
          </a:prstGeom>
        </p:spPr>
      </p:pic>
    </p:spTree>
    <p:extLst>
      <p:ext uri="{BB962C8B-B14F-4D97-AF65-F5344CB8AC3E}">
        <p14:creationId xmlns:p14="http://schemas.microsoft.com/office/powerpoint/2010/main" val="48371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94573FA-A4BC-0068-9AF5-C04C10A24636}"/>
              </a:ext>
            </a:extLst>
          </p:cNvPr>
          <p:cNvSpPr>
            <a:spLocks noGrp="1"/>
          </p:cNvSpPr>
          <p:nvPr>
            <p:ph type="ftr" sz="quarter" idx="10"/>
          </p:nvPr>
        </p:nvSpPr>
        <p:spPr>
          <a:xfrm>
            <a:off x="7700483" y="6467879"/>
            <a:ext cx="4114800" cy="216000"/>
          </a:xfrm>
        </p:spPr>
        <p:txBody>
          <a:bodyPr/>
          <a:lstStyle/>
          <a:p>
            <a:r>
              <a:rPr lang="en-US" noProof="0" dirty="0"/>
              <a:t>Ascom Myco 4 – Sales Deck </a:t>
            </a:r>
          </a:p>
        </p:txBody>
      </p:sp>
      <p:sp>
        <p:nvSpPr>
          <p:cNvPr id="45" name="Slide Number Placeholder 44">
            <a:extLst>
              <a:ext uri="{FF2B5EF4-FFF2-40B4-BE49-F238E27FC236}">
                <a16:creationId xmlns:a16="http://schemas.microsoft.com/office/drawing/2014/main" id="{B5A77CBC-E61A-17F6-651D-16281305A915}"/>
              </a:ext>
            </a:extLst>
          </p:cNvPr>
          <p:cNvSpPr>
            <a:spLocks noGrp="1"/>
          </p:cNvSpPr>
          <p:nvPr>
            <p:ph type="sldNum" sz="quarter" idx="11"/>
          </p:nvPr>
        </p:nvSpPr>
        <p:spPr>
          <a:xfrm>
            <a:off x="11694378" y="6467879"/>
            <a:ext cx="381853" cy="216000"/>
          </a:xfrm>
        </p:spPr>
        <p:txBody>
          <a:bodyPr/>
          <a:lstStyle/>
          <a:p>
            <a:pPr lvl="0"/>
            <a:fld id="{C99E46AF-EC69-4003-B99F-7251BF543429}" type="slidenum">
              <a:rPr lang="en-US" noProof="0" smtClean="0">
                <a:sym typeface="DM Sans"/>
              </a:rPr>
              <a:pPr lvl="0"/>
              <a:t>10</a:t>
            </a:fld>
            <a:endParaRPr lang="en-US" noProof="0" dirty="0">
              <a:sym typeface="DM Sans"/>
            </a:endParaRPr>
          </a:p>
        </p:txBody>
      </p:sp>
      <p:sp>
        <p:nvSpPr>
          <p:cNvPr id="16" name="Title 15">
            <a:extLst>
              <a:ext uri="{FF2B5EF4-FFF2-40B4-BE49-F238E27FC236}">
                <a16:creationId xmlns:a16="http://schemas.microsoft.com/office/drawing/2014/main" id="{FAA0ECD0-6E34-D596-8E65-1980DB94E407}"/>
              </a:ext>
            </a:extLst>
          </p:cNvPr>
          <p:cNvSpPr>
            <a:spLocks noGrp="1"/>
          </p:cNvSpPr>
          <p:nvPr>
            <p:ph type="title"/>
          </p:nvPr>
        </p:nvSpPr>
        <p:spPr/>
        <p:txBody>
          <a:bodyPr/>
          <a:lstStyle/>
          <a:p>
            <a:r>
              <a:rPr lang="en-US" noProof="0" dirty="0"/>
              <a:t>Enabling mission-critical communications</a:t>
            </a:r>
            <a:br>
              <a:rPr lang="en-US" noProof="0" dirty="0"/>
            </a:br>
            <a:br>
              <a:rPr lang="en-US" noProof="0" dirty="0"/>
            </a:br>
            <a:br>
              <a:rPr lang="en-US" noProof="0" dirty="0"/>
            </a:br>
            <a:endParaRPr lang="en-US" noProof="0" dirty="0"/>
          </a:p>
        </p:txBody>
      </p:sp>
      <p:sp>
        <p:nvSpPr>
          <p:cNvPr id="18" name="Text Placeholder 17">
            <a:extLst>
              <a:ext uri="{FF2B5EF4-FFF2-40B4-BE49-F238E27FC236}">
                <a16:creationId xmlns:a16="http://schemas.microsoft.com/office/drawing/2014/main" id="{985F8DD2-2822-62A8-4A42-EF021F534B3D}"/>
              </a:ext>
            </a:extLst>
          </p:cNvPr>
          <p:cNvSpPr>
            <a:spLocks noGrp="1"/>
          </p:cNvSpPr>
          <p:nvPr>
            <p:ph type="body" sz="quarter" idx="12"/>
          </p:nvPr>
        </p:nvSpPr>
        <p:spPr>
          <a:xfrm>
            <a:off x="514800" y="1331318"/>
            <a:ext cx="5544624" cy="4921613"/>
          </a:xfrm>
        </p:spPr>
        <p:txBody>
          <a:bodyPr/>
          <a:lstStyle/>
          <a:p>
            <a:pPr marL="172800" indent="-172800">
              <a:lnSpc>
                <a:spcPts val="2400"/>
              </a:lnSpc>
              <a:buFont typeface="Systemtypsnitt normalt"/>
              <a:buChar char="–"/>
            </a:pPr>
            <a:r>
              <a:rPr lang="en-US" noProof="0" dirty="0"/>
              <a:t>Highly optimized wireless technology to ensure consistent connectivity, even on the move </a:t>
            </a:r>
          </a:p>
          <a:p>
            <a:pPr marL="172800" indent="-172800">
              <a:lnSpc>
                <a:spcPts val="2400"/>
              </a:lnSpc>
              <a:buFont typeface="Systemtypsnitt normalt"/>
              <a:buChar char="–"/>
            </a:pPr>
            <a:r>
              <a:rPr lang="en-US" noProof="0" dirty="0"/>
              <a:t>Together with Ascom applications, provides smart </a:t>
            </a:r>
            <a:br>
              <a:rPr lang="en-US" noProof="0" dirty="0"/>
            </a:br>
            <a:r>
              <a:rPr lang="en-US" noProof="0" dirty="0"/>
              <a:t>alert notifications that comply with IEC </a:t>
            </a:r>
            <a:r>
              <a:rPr lang="en-US" baseline="30000" noProof="0" dirty="0"/>
              <a:t>1</a:t>
            </a:r>
            <a:r>
              <a:rPr lang="en-US" noProof="0" dirty="0"/>
              <a:t> medical </a:t>
            </a:r>
            <a:br>
              <a:rPr lang="en-US" noProof="0" dirty="0"/>
            </a:br>
            <a:r>
              <a:rPr lang="en-US" noProof="0" dirty="0"/>
              <a:t>alarming standards</a:t>
            </a:r>
          </a:p>
          <a:p>
            <a:pPr marL="172800" indent="-172800">
              <a:lnSpc>
                <a:spcPts val="2400"/>
              </a:lnSpc>
              <a:buFont typeface="Systemtypsnitt normalt"/>
              <a:buChar char="–"/>
            </a:pPr>
            <a:r>
              <a:rPr lang="en-US" noProof="0" dirty="0"/>
              <a:t>Supports Federal Information Processing Standards</a:t>
            </a:r>
            <a:br>
              <a:rPr lang="en-US" noProof="0" dirty="0"/>
            </a:br>
            <a:r>
              <a:rPr lang="en-US" noProof="0" dirty="0"/>
              <a:t>(FIPS 140-3)</a:t>
            </a:r>
            <a:r>
              <a:rPr lang="en-US" baseline="30000" noProof="0" dirty="0"/>
              <a:t> </a:t>
            </a:r>
          </a:p>
          <a:p>
            <a:pPr marL="172800" indent="-172800">
              <a:lnSpc>
                <a:spcPts val="2400"/>
              </a:lnSpc>
              <a:buFont typeface="Systemtypsnitt normalt"/>
              <a:buChar char="–"/>
            </a:pPr>
            <a:r>
              <a:rPr lang="en-US" noProof="0" dirty="0"/>
              <a:t>Automatically logs out user in compatible apps and wipes the call log when docked to safeguard patient information</a:t>
            </a:r>
          </a:p>
          <a:p>
            <a:pPr marL="172800" indent="-172800">
              <a:lnSpc>
                <a:spcPts val="2400"/>
              </a:lnSpc>
              <a:buFont typeface="Systemtypsnitt normalt"/>
              <a:buChar char="–"/>
            </a:pPr>
            <a:r>
              <a:rPr lang="en-US" noProof="0" dirty="0"/>
              <a:t>Different profiles for different behavior in different chargers, e.g. silent in rack storage and loud ring </a:t>
            </a:r>
            <a:br>
              <a:rPr lang="en-US" noProof="0" dirty="0"/>
            </a:br>
            <a:r>
              <a:rPr lang="en-US" noProof="0" dirty="0"/>
              <a:t>signal in on-duty sleeping room</a:t>
            </a:r>
          </a:p>
          <a:p>
            <a:pPr marL="172800" indent="-172800">
              <a:lnSpc>
                <a:spcPts val="2400"/>
              </a:lnSpc>
              <a:buFont typeface="Systemtypsnitt normalt"/>
              <a:buChar char="–"/>
            </a:pPr>
            <a:r>
              <a:rPr lang="en-US" noProof="0" dirty="0"/>
              <a:t>Reads out who is calling and listens to commands to accept or reject call</a:t>
            </a:r>
          </a:p>
        </p:txBody>
      </p:sp>
      <p:sp>
        <p:nvSpPr>
          <p:cNvPr id="7" name="Title 5">
            <a:extLst>
              <a:ext uri="{FF2B5EF4-FFF2-40B4-BE49-F238E27FC236}">
                <a16:creationId xmlns:a16="http://schemas.microsoft.com/office/drawing/2014/main" id="{431EC615-7CBD-EF06-A1C1-AF0C32CBFD80}"/>
              </a:ext>
            </a:extLst>
          </p:cNvPr>
          <p:cNvSpPr txBox="1">
            <a:spLocks/>
          </p:cNvSpPr>
          <p:nvPr/>
        </p:nvSpPr>
        <p:spPr>
          <a:xfrm>
            <a:off x="766764" y="483144"/>
            <a:ext cx="9282305" cy="52060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6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333333"/>
              </a:solidFill>
              <a:effectLst/>
              <a:uLnTx/>
              <a:uFillTx/>
              <a:latin typeface="Proxima Nova" panose="02000506030000020004" pitchFamily="2" charset="0"/>
              <a:ea typeface="+mj-ea"/>
              <a:cs typeface="+mj-cs"/>
            </a:endParaRPr>
          </a:p>
        </p:txBody>
      </p:sp>
      <p:sp>
        <p:nvSpPr>
          <p:cNvPr id="5" name="TextBox 4">
            <a:extLst>
              <a:ext uri="{FF2B5EF4-FFF2-40B4-BE49-F238E27FC236}">
                <a16:creationId xmlns:a16="http://schemas.microsoft.com/office/drawing/2014/main" id="{3754F7F6-FAF1-89AC-8E98-8D38285D1B7D}"/>
              </a:ext>
            </a:extLst>
          </p:cNvPr>
          <p:cNvSpPr txBox="1"/>
          <p:nvPr/>
        </p:nvSpPr>
        <p:spPr>
          <a:xfrm>
            <a:off x="514800" y="6331795"/>
            <a:ext cx="5685278" cy="461665"/>
          </a:xfrm>
          <a:prstGeom prst="rect">
            <a:avLst/>
          </a:prstGeom>
          <a:noFill/>
        </p:spPr>
        <p:txBody>
          <a:bodyPr wrap="square" rtlCol="0">
            <a:spAutoFit/>
          </a:bodyPr>
          <a:lstStyle/>
          <a:p>
            <a:r>
              <a:rPr lang="en-US" sz="800" noProof="0" dirty="0"/>
              <a:t>1 </a:t>
            </a:r>
            <a:r>
              <a:rPr lang="en-US" sz="800" noProof="0" dirty="0">
                <a:effectLst/>
              </a:rPr>
              <a:t>IEC 60601-1-8 Medical electrical equipment - Part 1-8: General requirements for basic safety and essential performance - Collateral Standard: General requirements, tests and guidance for alarm systems in medical electrical equipment and medical electrical systems“</a:t>
            </a:r>
          </a:p>
        </p:txBody>
      </p:sp>
      <p:sp>
        <p:nvSpPr>
          <p:cNvPr id="28" name="Title 2">
            <a:extLst>
              <a:ext uri="{FF2B5EF4-FFF2-40B4-BE49-F238E27FC236}">
                <a16:creationId xmlns:a16="http://schemas.microsoft.com/office/drawing/2014/main" id="{970D2963-2673-78D9-8280-3852350F9E6F}"/>
              </a:ext>
            </a:extLst>
          </p:cNvPr>
          <p:cNvSpPr txBox="1">
            <a:spLocks/>
          </p:cNvSpPr>
          <p:nvPr/>
        </p:nvSpPr>
        <p:spPr>
          <a:xfrm>
            <a:off x="766763" y="790789"/>
            <a:ext cx="3876675" cy="1670701"/>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3600" b="0" i="0" kern="1200">
                <a:solidFill>
                  <a:schemeClr val="accent2"/>
                </a:solidFill>
                <a:latin typeface="+mj-lt"/>
                <a:ea typeface="+mj-ea"/>
                <a:cs typeface="+mj-cs"/>
              </a:defRPr>
            </a:lvl1pPr>
          </a:lstStyle>
          <a:p>
            <a:pPr fontAlgn="auto">
              <a:spcAft>
                <a:spcPts val="0"/>
              </a:spcAft>
              <a:defRPr/>
            </a:pPr>
            <a:endParaRPr lang="en-US" noProof="0" dirty="0">
              <a:solidFill>
                <a:srgbClr val="333333"/>
              </a:solidFill>
              <a:latin typeface="Proxima Nova" panose="02000506030000020004" pitchFamily="2" charset="0"/>
            </a:endParaRPr>
          </a:p>
        </p:txBody>
      </p:sp>
      <p:sp>
        <p:nvSpPr>
          <p:cNvPr id="31" name="Text Placeholder 2">
            <a:extLst>
              <a:ext uri="{FF2B5EF4-FFF2-40B4-BE49-F238E27FC236}">
                <a16:creationId xmlns:a16="http://schemas.microsoft.com/office/drawing/2014/main" id="{CF713283-D0B8-2198-E359-2E263CA2FAA9}"/>
              </a:ext>
            </a:extLst>
          </p:cNvPr>
          <p:cNvSpPr txBox="1">
            <a:spLocks/>
          </p:cNvSpPr>
          <p:nvPr/>
        </p:nvSpPr>
        <p:spPr>
          <a:xfrm>
            <a:off x="766763" y="2879491"/>
            <a:ext cx="4296125" cy="2956887"/>
          </a:xfrm>
          <a:prstGeom prst="rect">
            <a:avLst/>
          </a:prstGeom>
        </p:spPr>
        <p:txBody>
          <a:bodyPr vert="horz" lIns="0" tIns="0" rIns="0" bIns="0" numCol="1" spcCol="648000" rtlCol="0">
            <a:normAutofit/>
          </a:bodyPr>
          <a:lstStyle>
            <a:lvl1pPr marL="171450" indent="-171450" algn="l" defTabSz="914400" rtl="0" eaLnBrk="1" latinLnBrk="0" hangingPunct="1">
              <a:lnSpc>
                <a:spcPct val="150000"/>
              </a:lnSpc>
              <a:spcBef>
                <a:spcPts val="1000"/>
              </a:spcBef>
              <a:buClr>
                <a:schemeClr val="accent2"/>
              </a:buClr>
              <a:buFontTx/>
              <a:buBlip>
                <a:blip r:embed="rId3"/>
              </a:buBlip>
              <a:defRPr sz="1100" b="0" i="0" kern="1200" spc="30" baseline="0">
                <a:solidFill>
                  <a:schemeClr val="accent2"/>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400" b="0" i="0" kern="1200">
                <a:solidFill>
                  <a:schemeClr val="accent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accent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accent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accent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lnSpc>
                <a:spcPct val="100000"/>
              </a:lnSpc>
              <a:spcAft>
                <a:spcPts val="0"/>
              </a:spcAft>
              <a:buFont typeface="System Font Regular"/>
              <a:buChar char="-"/>
              <a:defRPr/>
            </a:pPr>
            <a:endParaRPr lang="en-US" sz="1400" noProof="0" dirty="0">
              <a:latin typeface="Proxima Nova" panose="02000506030000020004" pitchFamily="2" charset="0"/>
            </a:endParaRPr>
          </a:p>
        </p:txBody>
      </p:sp>
      <p:grpSp>
        <p:nvGrpSpPr>
          <p:cNvPr id="9" name="Group 8">
            <a:extLst>
              <a:ext uri="{FF2B5EF4-FFF2-40B4-BE49-F238E27FC236}">
                <a16:creationId xmlns:a16="http://schemas.microsoft.com/office/drawing/2014/main" id="{246503EC-60A6-CE54-EA78-5A63257C6630}"/>
              </a:ext>
            </a:extLst>
          </p:cNvPr>
          <p:cNvGrpSpPr/>
          <p:nvPr/>
        </p:nvGrpSpPr>
        <p:grpSpPr>
          <a:xfrm>
            <a:off x="6956396" y="961921"/>
            <a:ext cx="4552887" cy="4552887"/>
            <a:chOff x="6812382" y="1772683"/>
            <a:chExt cx="4552887" cy="4552887"/>
          </a:xfrm>
        </p:grpSpPr>
        <p:grpSp>
          <p:nvGrpSpPr>
            <p:cNvPr id="10" name="Group 9">
              <a:extLst>
                <a:ext uri="{FF2B5EF4-FFF2-40B4-BE49-F238E27FC236}">
                  <a16:creationId xmlns:a16="http://schemas.microsoft.com/office/drawing/2014/main" id="{156B1F83-BC23-9DF5-0F37-4C6DCF2F74F1}"/>
                </a:ext>
              </a:extLst>
            </p:cNvPr>
            <p:cNvGrpSpPr/>
            <p:nvPr/>
          </p:nvGrpSpPr>
          <p:grpSpPr>
            <a:xfrm>
              <a:off x="6812382" y="1772683"/>
              <a:ext cx="4552887" cy="4552887"/>
              <a:chOff x="7027333" y="2161521"/>
              <a:chExt cx="3830520" cy="3830520"/>
            </a:xfrm>
          </p:grpSpPr>
          <p:sp>
            <p:nvSpPr>
              <p:cNvPr id="12" name="Oval 11">
                <a:extLst>
                  <a:ext uri="{FF2B5EF4-FFF2-40B4-BE49-F238E27FC236}">
                    <a16:creationId xmlns:a16="http://schemas.microsoft.com/office/drawing/2014/main" id="{258E55F0-7429-7FCC-AD37-CAC5F5AD40BB}"/>
                  </a:ext>
                </a:extLst>
              </p:cNvPr>
              <p:cNvSpPr/>
              <p:nvPr/>
            </p:nvSpPr>
            <p:spPr>
              <a:xfrm>
                <a:off x="7027333" y="2161521"/>
                <a:ext cx="3830520" cy="3830520"/>
              </a:xfrm>
              <a:prstGeom prst="ellipse">
                <a:avLst/>
              </a:prstGeom>
              <a:solidFill>
                <a:schemeClr val="accent3"/>
              </a:solidFill>
              <a:ln w="76200">
                <a:solidFill>
                  <a:schemeClr val="bg1"/>
                </a:solid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Oval 12">
                <a:extLst>
                  <a:ext uri="{FF2B5EF4-FFF2-40B4-BE49-F238E27FC236}">
                    <a16:creationId xmlns:a16="http://schemas.microsoft.com/office/drawing/2014/main" id="{F1145F2C-937F-C9DF-4A59-8BBD905613DA}"/>
                  </a:ext>
                </a:extLst>
              </p:cNvPr>
              <p:cNvSpPr/>
              <p:nvPr/>
            </p:nvSpPr>
            <p:spPr>
              <a:xfrm>
                <a:off x="7059078" y="2189743"/>
                <a:ext cx="3782083" cy="3778250"/>
              </a:xfrm>
              <a:prstGeom prst="ellipse">
                <a:avLst/>
              </a:prstGeom>
              <a:solidFill>
                <a:srgbClr val="DBE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roxima Nova" panose="02000506030000020004" pitchFamily="2" charset="0"/>
                </a:endParaRPr>
              </a:p>
            </p:txBody>
          </p:sp>
        </p:grpSp>
        <p:pic>
          <p:nvPicPr>
            <p:cNvPr id="11" name="Picture 10">
              <a:extLst>
                <a:ext uri="{FF2B5EF4-FFF2-40B4-BE49-F238E27FC236}">
                  <a16:creationId xmlns:a16="http://schemas.microsoft.com/office/drawing/2014/main" id="{82180C51-97B2-D060-B584-9E65CBFA3CC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967256" y="1863978"/>
              <a:ext cx="2243137" cy="4412121"/>
            </a:xfrm>
            <a:prstGeom prst="rect">
              <a:avLst/>
            </a:prstGeom>
            <a:effectLst>
              <a:outerShdw blurRad="50800" dist="76200" dir="7800000" algn="tr" rotWithShape="0">
                <a:schemeClr val="tx1">
                  <a:lumMod val="50000"/>
                  <a:lumOff val="50000"/>
                  <a:alpha val="40000"/>
                </a:schemeClr>
              </a:outerShdw>
            </a:effectLst>
          </p:spPr>
        </p:pic>
      </p:grpSp>
    </p:spTree>
    <p:extLst>
      <p:ext uri="{BB962C8B-B14F-4D97-AF65-F5344CB8AC3E}">
        <p14:creationId xmlns:p14="http://schemas.microsoft.com/office/powerpoint/2010/main" val="241802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B301F-7508-4289-8750-DDACE28D29C1}"/>
              </a:ext>
            </a:extLst>
          </p:cNvPr>
          <p:cNvSpPr>
            <a:spLocks noGrp="1"/>
          </p:cNvSpPr>
          <p:nvPr>
            <p:ph type="title"/>
          </p:nvPr>
        </p:nvSpPr>
        <p:spPr/>
        <p:txBody>
          <a:bodyPr/>
          <a:lstStyle/>
          <a:p>
            <a:r>
              <a:rPr lang="en-US" noProof="0" dirty="0"/>
              <a:t>Operates in public and </a:t>
            </a:r>
            <a:br>
              <a:rPr lang="en-US" noProof="0" dirty="0"/>
            </a:br>
            <a:r>
              <a:rPr lang="en-US" noProof="0" dirty="0"/>
              <a:t>private 5G networks</a:t>
            </a:r>
            <a:br>
              <a:rPr lang="en-US" noProof="0" dirty="0"/>
            </a:br>
            <a:br>
              <a:rPr lang="en-US" noProof="0" dirty="0"/>
            </a:br>
            <a:br>
              <a:rPr lang="en-US" noProof="0" dirty="0"/>
            </a:br>
            <a:endParaRPr lang="en-US" noProof="0" dirty="0"/>
          </a:p>
        </p:txBody>
      </p:sp>
      <p:sp>
        <p:nvSpPr>
          <p:cNvPr id="5" name="Text Placeholder 4">
            <a:extLst>
              <a:ext uri="{FF2B5EF4-FFF2-40B4-BE49-F238E27FC236}">
                <a16:creationId xmlns:a16="http://schemas.microsoft.com/office/drawing/2014/main" id="{1739EA2E-B3CE-0AED-A251-F63377718165}"/>
              </a:ext>
            </a:extLst>
          </p:cNvPr>
          <p:cNvSpPr>
            <a:spLocks noGrp="1"/>
          </p:cNvSpPr>
          <p:nvPr>
            <p:ph type="body" sz="quarter" idx="12"/>
          </p:nvPr>
        </p:nvSpPr>
        <p:spPr>
          <a:xfrm>
            <a:off x="514800" y="1738202"/>
            <a:ext cx="5400000" cy="4433997"/>
          </a:xfrm>
        </p:spPr>
        <p:txBody>
          <a:bodyPr/>
          <a:lstStyle/>
          <a:p>
            <a:pPr>
              <a:lnSpc>
                <a:spcPts val="2400"/>
              </a:lnSpc>
            </a:pPr>
            <a:r>
              <a:rPr lang="en-US" noProof="0" dirty="0"/>
              <a:t>Designed use in all types of 5G networks:</a:t>
            </a:r>
          </a:p>
          <a:p>
            <a:pPr marL="172800" indent="-172800">
              <a:lnSpc>
                <a:spcPts val="2400"/>
              </a:lnSpc>
              <a:buFont typeface="Systemtypsnitt normalt"/>
              <a:buChar char="–"/>
            </a:pPr>
            <a:r>
              <a:rPr lang="en-US" noProof="0" dirty="0"/>
              <a:t>Public 5G</a:t>
            </a:r>
          </a:p>
          <a:p>
            <a:pPr marL="172800" indent="-172800">
              <a:lnSpc>
                <a:spcPts val="2400"/>
              </a:lnSpc>
              <a:buFont typeface="Systemtypsnitt normalt"/>
              <a:buChar char="–"/>
            </a:pPr>
            <a:r>
              <a:rPr lang="en-US" noProof="0" dirty="0"/>
              <a:t>Sliced 5G</a:t>
            </a:r>
          </a:p>
          <a:p>
            <a:pPr marL="172800" indent="-172800">
              <a:lnSpc>
                <a:spcPts val="2400"/>
              </a:lnSpc>
              <a:buFont typeface="Systemtypsnitt normalt"/>
              <a:buChar char="–"/>
            </a:pPr>
            <a:r>
              <a:rPr lang="en-US" noProof="0" dirty="0"/>
              <a:t>Private 5G</a:t>
            </a:r>
          </a:p>
          <a:p>
            <a:pPr marL="172800" indent="-172800">
              <a:lnSpc>
                <a:spcPts val="2400"/>
              </a:lnSpc>
              <a:buFont typeface="Systemtypsnitt normalt"/>
              <a:buChar char="–"/>
            </a:pPr>
            <a:r>
              <a:rPr lang="en-US" noProof="0" dirty="0"/>
              <a:t>Non-Stand Alone (NSA)</a:t>
            </a:r>
          </a:p>
          <a:p>
            <a:pPr marL="172800" indent="-172800">
              <a:lnSpc>
                <a:spcPts val="2400"/>
              </a:lnSpc>
              <a:buFont typeface="Systemtypsnitt normalt"/>
              <a:buChar char="–"/>
            </a:pPr>
            <a:r>
              <a:rPr lang="en-US" noProof="0" dirty="0"/>
              <a:t>Stand Alone (SA)</a:t>
            </a:r>
          </a:p>
          <a:p>
            <a:pPr marL="172800" indent="-172800">
              <a:lnSpc>
                <a:spcPts val="2400"/>
              </a:lnSpc>
              <a:buFont typeface="Systemtypsnitt normalt"/>
              <a:buChar char="–"/>
            </a:pPr>
            <a:r>
              <a:rPr lang="en-US" noProof="0" dirty="0"/>
              <a:t>Tested with some of the major suppliers </a:t>
            </a:r>
            <a:br>
              <a:rPr lang="en-US" noProof="0" dirty="0"/>
            </a:br>
            <a:r>
              <a:rPr lang="en-US" noProof="0" dirty="0"/>
              <a:t>of 5G equipment</a:t>
            </a:r>
          </a:p>
          <a:p>
            <a:pPr marL="172800" indent="-172800">
              <a:lnSpc>
                <a:spcPts val="2400"/>
              </a:lnSpc>
              <a:buFont typeface="Systemtypsnitt normalt"/>
              <a:buChar char="–"/>
            </a:pPr>
            <a:r>
              <a:rPr lang="en-US" noProof="0" dirty="0"/>
              <a:t>Native SIP client adds voice capabilities to </a:t>
            </a:r>
            <a:br>
              <a:rPr lang="en-US" noProof="0" dirty="0"/>
            </a:br>
            <a:r>
              <a:rPr lang="en-US" noProof="0" dirty="0"/>
              <a:t>private 5G networks</a:t>
            </a:r>
          </a:p>
          <a:p>
            <a:pPr marL="172800" indent="-172800">
              <a:lnSpc>
                <a:spcPts val="2400"/>
              </a:lnSpc>
              <a:buFont typeface="Systemtypsnitt normalt"/>
              <a:buChar char="–"/>
            </a:pPr>
            <a:r>
              <a:rPr lang="en-US" noProof="0" dirty="0"/>
              <a:t>Ability to control if a (private) 5G network shall be prioritized over Wi-Fi</a:t>
            </a:r>
          </a:p>
          <a:p>
            <a:pPr marL="285750" indent="-285750">
              <a:buFont typeface="Arial" panose="020B0604020202020204" pitchFamily="34" charset="0"/>
              <a:buChar char="•"/>
            </a:pPr>
            <a:endParaRPr lang="en-US" noProof="0" dirty="0"/>
          </a:p>
        </p:txBody>
      </p:sp>
      <p:sp>
        <p:nvSpPr>
          <p:cNvPr id="7" name="Title 5">
            <a:extLst>
              <a:ext uri="{FF2B5EF4-FFF2-40B4-BE49-F238E27FC236}">
                <a16:creationId xmlns:a16="http://schemas.microsoft.com/office/drawing/2014/main" id="{431EC615-7CBD-EF06-A1C1-AF0C32CBFD80}"/>
              </a:ext>
            </a:extLst>
          </p:cNvPr>
          <p:cNvSpPr txBox="1">
            <a:spLocks/>
          </p:cNvSpPr>
          <p:nvPr/>
        </p:nvSpPr>
        <p:spPr>
          <a:xfrm>
            <a:off x="766764" y="483144"/>
            <a:ext cx="9282305" cy="52060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6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333333"/>
              </a:solidFill>
              <a:effectLst/>
              <a:uLnTx/>
              <a:uFillTx/>
              <a:latin typeface="Proxima Nova" panose="02000506030000020004" pitchFamily="2" charset="0"/>
              <a:ea typeface="+mj-ea"/>
              <a:cs typeface="+mj-cs"/>
            </a:endParaRPr>
          </a:p>
        </p:txBody>
      </p:sp>
      <p:sp>
        <p:nvSpPr>
          <p:cNvPr id="28" name="Title 2">
            <a:extLst>
              <a:ext uri="{FF2B5EF4-FFF2-40B4-BE49-F238E27FC236}">
                <a16:creationId xmlns:a16="http://schemas.microsoft.com/office/drawing/2014/main" id="{970D2963-2673-78D9-8280-3852350F9E6F}"/>
              </a:ext>
            </a:extLst>
          </p:cNvPr>
          <p:cNvSpPr txBox="1">
            <a:spLocks/>
          </p:cNvSpPr>
          <p:nvPr/>
        </p:nvSpPr>
        <p:spPr>
          <a:xfrm>
            <a:off x="766763" y="790789"/>
            <a:ext cx="3876675" cy="1670701"/>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3600" b="0" i="0" kern="1200">
                <a:solidFill>
                  <a:schemeClr val="accent2"/>
                </a:solidFill>
                <a:latin typeface="+mj-lt"/>
                <a:ea typeface="+mj-ea"/>
                <a:cs typeface="+mj-cs"/>
              </a:defRPr>
            </a:lvl1pPr>
          </a:lstStyle>
          <a:p>
            <a:pPr fontAlgn="auto">
              <a:spcAft>
                <a:spcPts val="0"/>
              </a:spcAft>
              <a:defRPr/>
            </a:pPr>
            <a:endParaRPr lang="en-US" noProof="0" dirty="0">
              <a:solidFill>
                <a:srgbClr val="333333"/>
              </a:solidFill>
              <a:latin typeface="Proxima Nova" panose="02000506030000020004" pitchFamily="2" charset="0"/>
            </a:endParaRPr>
          </a:p>
        </p:txBody>
      </p:sp>
      <p:sp>
        <p:nvSpPr>
          <p:cNvPr id="31" name="Text Placeholder 2">
            <a:extLst>
              <a:ext uri="{FF2B5EF4-FFF2-40B4-BE49-F238E27FC236}">
                <a16:creationId xmlns:a16="http://schemas.microsoft.com/office/drawing/2014/main" id="{CF713283-D0B8-2198-E359-2E263CA2FAA9}"/>
              </a:ext>
            </a:extLst>
          </p:cNvPr>
          <p:cNvSpPr txBox="1">
            <a:spLocks/>
          </p:cNvSpPr>
          <p:nvPr/>
        </p:nvSpPr>
        <p:spPr>
          <a:xfrm>
            <a:off x="766763" y="2879491"/>
            <a:ext cx="4048125" cy="2635317"/>
          </a:xfrm>
          <a:prstGeom prst="rect">
            <a:avLst/>
          </a:prstGeom>
        </p:spPr>
        <p:txBody>
          <a:bodyPr vert="horz" lIns="0" tIns="0" rIns="0" bIns="0" numCol="1" spcCol="648000" rtlCol="0">
            <a:normAutofit/>
          </a:bodyPr>
          <a:lstStyle>
            <a:lvl1pPr marL="171450" indent="-171450" algn="l" defTabSz="914400" rtl="0" eaLnBrk="1" latinLnBrk="0" hangingPunct="1">
              <a:lnSpc>
                <a:spcPct val="150000"/>
              </a:lnSpc>
              <a:spcBef>
                <a:spcPts val="1000"/>
              </a:spcBef>
              <a:buClr>
                <a:schemeClr val="accent2"/>
              </a:buClr>
              <a:buFontTx/>
              <a:buBlip>
                <a:blip r:embed="rId3"/>
              </a:buBlip>
              <a:defRPr sz="1100" b="0" i="0" kern="1200" spc="30" baseline="0">
                <a:solidFill>
                  <a:schemeClr val="accent2"/>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400" b="0" i="0" kern="1200">
                <a:solidFill>
                  <a:schemeClr val="accent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accent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accent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accent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lnSpc>
                <a:spcPct val="100000"/>
              </a:lnSpc>
              <a:spcAft>
                <a:spcPts val="0"/>
              </a:spcAft>
              <a:buFont typeface="Arial" panose="020B0604020202020204" pitchFamily="34" charset="0"/>
              <a:buChar char="•"/>
              <a:defRPr/>
            </a:pPr>
            <a:endParaRPr lang="en-US" sz="1400" noProof="0" dirty="0">
              <a:solidFill>
                <a:schemeClr val="tx1"/>
              </a:solidFill>
              <a:latin typeface="Proxima Nova" panose="02000506030000020004" pitchFamily="2" charset="0"/>
            </a:endParaRPr>
          </a:p>
        </p:txBody>
      </p:sp>
      <p:grpSp>
        <p:nvGrpSpPr>
          <p:cNvPr id="8" name="Group 7">
            <a:extLst>
              <a:ext uri="{FF2B5EF4-FFF2-40B4-BE49-F238E27FC236}">
                <a16:creationId xmlns:a16="http://schemas.microsoft.com/office/drawing/2014/main" id="{6F74DA1B-6EC4-3CC7-E45D-75D87E4C63B4}"/>
              </a:ext>
            </a:extLst>
          </p:cNvPr>
          <p:cNvGrpSpPr/>
          <p:nvPr/>
        </p:nvGrpSpPr>
        <p:grpSpPr>
          <a:xfrm>
            <a:off x="6956396" y="961921"/>
            <a:ext cx="4552887" cy="4552887"/>
            <a:chOff x="6812382" y="1772683"/>
            <a:chExt cx="4552887" cy="4552887"/>
          </a:xfrm>
        </p:grpSpPr>
        <p:grpSp>
          <p:nvGrpSpPr>
            <p:cNvPr id="9" name="Group 8">
              <a:extLst>
                <a:ext uri="{FF2B5EF4-FFF2-40B4-BE49-F238E27FC236}">
                  <a16:creationId xmlns:a16="http://schemas.microsoft.com/office/drawing/2014/main" id="{0E9AD98E-A791-91A1-6097-9044C39789D2}"/>
                </a:ext>
              </a:extLst>
            </p:cNvPr>
            <p:cNvGrpSpPr/>
            <p:nvPr/>
          </p:nvGrpSpPr>
          <p:grpSpPr>
            <a:xfrm>
              <a:off x="6812382" y="1772683"/>
              <a:ext cx="4552887" cy="4552887"/>
              <a:chOff x="7027333" y="2161521"/>
              <a:chExt cx="3830520" cy="3830520"/>
            </a:xfrm>
          </p:grpSpPr>
          <p:sp>
            <p:nvSpPr>
              <p:cNvPr id="11" name="Oval 10">
                <a:extLst>
                  <a:ext uri="{FF2B5EF4-FFF2-40B4-BE49-F238E27FC236}">
                    <a16:creationId xmlns:a16="http://schemas.microsoft.com/office/drawing/2014/main" id="{70962320-144D-FEA9-CE60-1F430056017C}"/>
                  </a:ext>
                </a:extLst>
              </p:cNvPr>
              <p:cNvSpPr/>
              <p:nvPr/>
            </p:nvSpPr>
            <p:spPr>
              <a:xfrm>
                <a:off x="7027333" y="2161521"/>
                <a:ext cx="3830520" cy="3830520"/>
              </a:xfrm>
              <a:prstGeom prst="ellipse">
                <a:avLst/>
              </a:prstGeom>
              <a:solidFill>
                <a:schemeClr val="accent3"/>
              </a:solidFill>
              <a:ln w="76200">
                <a:solidFill>
                  <a:schemeClr val="bg1"/>
                </a:solid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Oval 11">
                <a:extLst>
                  <a:ext uri="{FF2B5EF4-FFF2-40B4-BE49-F238E27FC236}">
                    <a16:creationId xmlns:a16="http://schemas.microsoft.com/office/drawing/2014/main" id="{49A3D18B-B29B-F8C0-8C4F-67E39B21D739}"/>
                  </a:ext>
                </a:extLst>
              </p:cNvPr>
              <p:cNvSpPr/>
              <p:nvPr/>
            </p:nvSpPr>
            <p:spPr>
              <a:xfrm>
                <a:off x="7059078" y="2189743"/>
                <a:ext cx="3782083" cy="3778250"/>
              </a:xfrm>
              <a:prstGeom prst="ellipse">
                <a:avLst/>
              </a:prstGeom>
              <a:solidFill>
                <a:srgbClr val="DBE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roxima Nova" panose="02000506030000020004" pitchFamily="2" charset="0"/>
                </a:endParaRPr>
              </a:p>
            </p:txBody>
          </p:sp>
        </p:grpSp>
        <p:pic>
          <p:nvPicPr>
            <p:cNvPr id="10" name="Picture 9">
              <a:extLst>
                <a:ext uri="{FF2B5EF4-FFF2-40B4-BE49-F238E27FC236}">
                  <a16:creationId xmlns:a16="http://schemas.microsoft.com/office/drawing/2014/main" id="{3D80FB08-18D9-A9E8-2E23-1C86ABF6B39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967256" y="1863978"/>
              <a:ext cx="2243137" cy="4412121"/>
            </a:xfrm>
            <a:prstGeom prst="rect">
              <a:avLst/>
            </a:prstGeom>
            <a:effectLst>
              <a:outerShdw blurRad="50800" dist="76200" dir="7800000" algn="tr" rotWithShape="0">
                <a:schemeClr val="tx1">
                  <a:lumMod val="50000"/>
                  <a:lumOff val="50000"/>
                  <a:alpha val="40000"/>
                </a:schemeClr>
              </a:outerShdw>
            </a:effectLst>
          </p:spPr>
        </p:pic>
      </p:grpSp>
      <p:sp>
        <p:nvSpPr>
          <p:cNvPr id="19" name="Footer Placeholder 2">
            <a:extLst>
              <a:ext uri="{FF2B5EF4-FFF2-40B4-BE49-F238E27FC236}">
                <a16:creationId xmlns:a16="http://schemas.microsoft.com/office/drawing/2014/main" id="{E65476FE-07BB-2018-6127-5A708E981425}"/>
              </a:ext>
            </a:extLst>
          </p:cNvPr>
          <p:cNvSpPr>
            <a:spLocks noGrp="1"/>
          </p:cNvSpPr>
          <p:nvPr>
            <p:ph type="ftr" sz="quarter" idx="10"/>
          </p:nvPr>
        </p:nvSpPr>
        <p:spPr>
          <a:xfrm>
            <a:off x="7700963" y="6467475"/>
            <a:ext cx="4114800" cy="215900"/>
          </a:xfrm>
        </p:spPr>
        <p:txBody>
          <a:bodyPr/>
          <a:lstStyle/>
          <a:p>
            <a:r>
              <a:rPr lang="en-US" noProof="0" dirty="0">
                <a:solidFill>
                  <a:srgbClr val="333333"/>
                </a:solidFill>
              </a:rPr>
              <a:t>Ascom Myco 4 – Sales </a:t>
            </a:r>
            <a:r>
              <a:rPr lang="en-US" noProof="0" dirty="0"/>
              <a:t>Deck </a:t>
            </a:r>
          </a:p>
        </p:txBody>
      </p:sp>
      <p:sp>
        <p:nvSpPr>
          <p:cNvPr id="3" name="Slide Number Placeholder 44">
            <a:extLst>
              <a:ext uri="{FF2B5EF4-FFF2-40B4-BE49-F238E27FC236}">
                <a16:creationId xmlns:a16="http://schemas.microsoft.com/office/drawing/2014/main" id="{B5A17776-5725-0B2B-B9E1-291374F9F659}"/>
              </a:ext>
            </a:extLst>
          </p:cNvPr>
          <p:cNvSpPr>
            <a:spLocks noGrp="1"/>
          </p:cNvSpPr>
          <p:nvPr>
            <p:ph type="sldNum" sz="quarter" idx="11"/>
          </p:nvPr>
        </p:nvSpPr>
        <p:spPr>
          <a:xfrm>
            <a:off x="11694378" y="6467879"/>
            <a:ext cx="381853" cy="216000"/>
          </a:xfrm>
        </p:spPr>
        <p:txBody>
          <a:bodyPr/>
          <a:lstStyle/>
          <a:p>
            <a:pPr lvl="0"/>
            <a:fld id="{C99E46AF-EC69-4003-B99F-7251BF543429}" type="slidenum">
              <a:rPr lang="en-US" noProof="0" smtClean="0">
                <a:sym typeface="DM Sans"/>
              </a:rPr>
              <a:pPr lvl="0"/>
              <a:t>11</a:t>
            </a:fld>
            <a:endParaRPr lang="en-US" noProof="0" dirty="0">
              <a:sym typeface="DM Sans"/>
            </a:endParaRPr>
          </a:p>
        </p:txBody>
      </p:sp>
    </p:spTree>
    <p:extLst>
      <p:ext uri="{BB962C8B-B14F-4D97-AF65-F5344CB8AC3E}">
        <p14:creationId xmlns:p14="http://schemas.microsoft.com/office/powerpoint/2010/main" val="332711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A7E75BA-E74E-72EB-E135-76FB7EB95B96}"/>
              </a:ext>
            </a:extLst>
          </p:cNvPr>
          <p:cNvSpPr>
            <a:spLocks noGrp="1"/>
          </p:cNvSpPr>
          <p:nvPr>
            <p:ph type="title"/>
          </p:nvPr>
        </p:nvSpPr>
        <p:spPr/>
        <p:txBody>
          <a:bodyPr/>
          <a:lstStyle/>
          <a:p>
            <a:r>
              <a:rPr lang="en-US" noProof="0" dirty="0"/>
              <a:t>How we can help you</a:t>
            </a:r>
          </a:p>
        </p:txBody>
      </p:sp>
      <p:sp>
        <p:nvSpPr>
          <p:cNvPr id="4" name="Underrubrik 3">
            <a:extLst>
              <a:ext uri="{FF2B5EF4-FFF2-40B4-BE49-F238E27FC236}">
                <a16:creationId xmlns:a16="http://schemas.microsoft.com/office/drawing/2014/main" id="{E68972A3-DF2A-1CB3-7462-F06F3456AA55}"/>
              </a:ext>
            </a:extLst>
          </p:cNvPr>
          <p:cNvSpPr>
            <a:spLocks noGrp="1"/>
          </p:cNvSpPr>
          <p:nvPr>
            <p:ph type="subTitle" idx="1"/>
          </p:nvPr>
        </p:nvSpPr>
        <p:spPr/>
        <p:txBody>
          <a:bodyPr/>
          <a:lstStyle/>
          <a:p>
            <a:r>
              <a:rPr lang="en-US" noProof="0" dirty="0"/>
              <a:t>What sets the Myco 4 apart</a:t>
            </a:r>
          </a:p>
        </p:txBody>
      </p:sp>
      <p:pic>
        <p:nvPicPr>
          <p:cNvPr id="29" name="Picture Placeholder 28">
            <a:extLst>
              <a:ext uri="{FF2B5EF4-FFF2-40B4-BE49-F238E27FC236}">
                <a16:creationId xmlns:a16="http://schemas.microsoft.com/office/drawing/2014/main" id="{40F00D87-0B59-C9C6-8E63-7D36B03AC4A6}"/>
              </a:ext>
            </a:extLst>
          </p:cNvPr>
          <p:cNvPicPr>
            <a:picLocks noGrp="1" noChangeAspect="1"/>
          </p:cNvPicPr>
          <p:nvPr>
            <p:ph type="pic" sz="quarter" idx="10"/>
          </p:nvPr>
        </p:nvPicPr>
        <p:blipFill rotWithShape="1">
          <a:blip r:embed="rId3"/>
          <a:srcRect t="40273" b="13009"/>
          <a:stretch/>
        </p:blipFill>
        <p:spPr>
          <a:xfrm>
            <a:off x="0" y="0"/>
            <a:ext cx="12192000" cy="3797164"/>
          </a:xfrm>
        </p:spPr>
      </p:pic>
    </p:spTree>
    <p:extLst>
      <p:ext uri="{BB962C8B-B14F-4D97-AF65-F5344CB8AC3E}">
        <p14:creationId xmlns:p14="http://schemas.microsoft.com/office/powerpoint/2010/main" val="1225819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563E77A7-AFFD-1A6E-D214-887DF4B0734F}"/>
              </a:ext>
            </a:extLst>
          </p:cNvPr>
          <p:cNvSpPr>
            <a:spLocks noGrp="1"/>
          </p:cNvSpPr>
          <p:nvPr>
            <p:ph type="subTitle" idx="1"/>
          </p:nvPr>
        </p:nvSpPr>
        <p:spPr/>
        <p:txBody>
          <a:bodyPr/>
          <a:lstStyle/>
          <a:p>
            <a:r>
              <a:rPr lang="en-US" noProof="0" dirty="0"/>
              <a:t>Ascom Myco 4 is globally certified</a:t>
            </a:r>
          </a:p>
        </p:txBody>
      </p:sp>
      <p:sp>
        <p:nvSpPr>
          <p:cNvPr id="3" name="Platshållare för sidfot 2">
            <a:extLst>
              <a:ext uri="{FF2B5EF4-FFF2-40B4-BE49-F238E27FC236}">
                <a16:creationId xmlns:a16="http://schemas.microsoft.com/office/drawing/2014/main" id="{FDA4649F-FBC6-712C-F335-7102E68C02A7}"/>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63EA6A3A-DB40-E2B1-6B8B-8D19EB7537BD}"/>
              </a:ext>
            </a:extLst>
          </p:cNvPr>
          <p:cNvSpPr>
            <a:spLocks noGrp="1"/>
          </p:cNvSpPr>
          <p:nvPr>
            <p:ph type="sldNum" sz="quarter" idx="11"/>
          </p:nvPr>
        </p:nvSpPr>
        <p:spPr/>
        <p:txBody>
          <a:bodyPr/>
          <a:lstStyle/>
          <a:p>
            <a:fld id="{C99E46AF-EC69-4003-B99F-7251BF543429}" type="slidenum">
              <a:rPr lang="en-US" noProof="0" smtClean="0"/>
              <a:pPr/>
              <a:t>13</a:t>
            </a:fld>
            <a:endParaRPr lang="en-US" noProof="0" dirty="0"/>
          </a:p>
        </p:txBody>
      </p:sp>
      <p:sp>
        <p:nvSpPr>
          <p:cNvPr id="5" name="Rubrik 4">
            <a:extLst>
              <a:ext uri="{FF2B5EF4-FFF2-40B4-BE49-F238E27FC236}">
                <a16:creationId xmlns:a16="http://schemas.microsoft.com/office/drawing/2014/main" id="{E518B13E-3114-6331-D226-D4AF6B71D9CB}"/>
              </a:ext>
            </a:extLst>
          </p:cNvPr>
          <p:cNvSpPr>
            <a:spLocks noGrp="1"/>
          </p:cNvSpPr>
          <p:nvPr>
            <p:ph type="title"/>
          </p:nvPr>
        </p:nvSpPr>
        <p:spPr/>
        <p:txBody>
          <a:bodyPr/>
          <a:lstStyle/>
          <a:p>
            <a:r>
              <a:rPr lang="en-US" noProof="0" dirty="0"/>
              <a:t>Building tomorrow’s solutions today</a:t>
            </a:r>
          </a:p>
        </p:txBody>
      </p:sp>
      <p:sp>
        <p:nvSpPr>
          <p:cNvPr id="6" name="Platshållare för text 5">
            <a:extLst>
              <a:ext uri="{FF2B5EF4-FFF2-40B4-BE49-F238E27FC236}">
                <a16:creationId xmlns:a16="http://schemas.microsoft.com/office/drawing/2014/main" id="{8A0511AF-3554-1DD8-1506-BBF561D64775}"/>
              </a:ext>
            </a:extLst>
          </p:cNvPr>
          <p:cNvSpPr>
            <a:spLocks noGrp="1"/>
          </p:cNvSpPr>
          <p:nvPr>
            <p:ph type="body" sz="quarter" idx="12"/>
          </p:nvPr>
        </p:nvSpPr>
        <p:spPr>
          <a:xfrm>
            <a:off x="514800" y="2201499"/>
            <a:ext cx="5484348" cy="3117850"/>
          </a:xfrm>
        </p:spPr>
        <p:txBody>
          <a:bodyPr/>
          <a:lstStyle/>
          <a:p>
            <a:pPr marL="172800" indent="-172800" fontAlgn="auto">
              <a:lnSpc>
                <a:spcPts val="2400"/>
              </a:lnSpc>
              <a:spcAft>
                <a:spcPts val="0"/>
              </a:spcAft>
              <a:buFont typeface="Systemtypsnitt normalt"/>
              <a:buChar char="–"/>
              <a:defRPr/>
            </a:pPr>
            <a:r>
              <a:rPr lang="en-US" sz="1600" noProof="0" dirty="0">
                <a:latin typeface="Proxima Nova" panose="02000506030000020004" pitchFamily="2" charset="0"/>
              </a:rPr>
              <a:t>Google recommended</a:t>
            </a:r>
          </a:p>
          <a:p>
            <a:pPr marL="172800" indent="-172800" fontAlgn="auto">
              <a:lnSpc>
                <a:spcPts val="2400"/>
              </a:lnSpc>
              <a:spcAft>
                <a:spcPts val="0"/>
              </a:spcAft>
              <a:buFont typeface="Systemtypsnitt normalt"/>
              <a:buChar char="–"/>
              <a:defRPr/>
            </a:pPr>
            <a:r>
              <a:rPr lang="en-US" sz="1600" noProof="0" dirty="0">
                <a:latin typeface="Proxima Nova" panose="02000506030000020004" pitchFamily="2" charset="0"/>
              </a:rPr>
              <a:t>Google verified</a:t>
            </a:r>
          </a:p>
          <a:p>
            <a:pPr marL="172800" indent="-172800" fontAlgn="auto">
              <a:lnSpc>
                <a:spcPts val="2400"/>
              </a:lnSpc>
              <a:spcAft>
                <a:spcPts val="0"/>
              </a:spcAft>
              <a:buFont typeface="Systemtypsnitt normalt"/>
              <a:buChar char="–"/>
              <a:defRPr/>
            </a:pPr>
            <a:r>
              <a:rPr lang="en-US" sz="1600" noProof="0" dirty="0">
                <a:latin typeface="Proxima Nova" panose="02000506030000020004" pitchFamily="2" charset="0"/>
              </a:rPr>
              <a:t>Supports Federal Information Processing Standards </a:t>
            </a:r>
            <a:br>
              <a:rPr lang="en-US" sz="1600" noProof="0" dirty="0">
                <a:latin typeface="Proxima Nova" panose="02000506030000020004" pitchFamily="2" charset="0"/>
              </a:rPr>
            </a:br>
            <a:r>
              <a:rPr lang="en-US" sz="1600" noProof="0" dirty="0">
                <a:latin typeface="Proxima Nova" panose="02000506030000020004" pitchFamily="2" charset="0"/>
              </a:rPr>
              <a:t>(FIPS 140-3)</a:t>
            </a:r>
          </a:p>
          <a:p>
            <a:pPr marL="172800" indent="-172800" fontAlgn="auto">
              <a:lnSpc>
                <a:spcPts val="2400"/>
              </a:lnSpc>
              <a:spcAft>
                <a:spcPts val="0"/>
              </a:spcAft>
              <a:buFont typeface="Systemtypsnitt normalt"/>
              <a:buChar char="–"/>
              <a:defRPr/>
            </a:pPr>
            <a:r>
              <a:rPr lang="en-US" sz="1600" noProof="0" dirty="0"/>
              <a:t>Meets or exceeds Google’s strict enterprise requirements</a:t>
            </a:r>
          </a:p>
          <a:p>
            <a:pPr marL="172800" indent="-172800" fontAlgn="auto">
              <a:lnSpc>
                <a:spcPts val="2400"/>
              </a:lnSpc>
              <a:spcAft>
                <a:spcPts val="0"/>
              </a:spcAft>
              <a:buFont typeface="Systemtypsnitt normalt"/>
              <a:buChar char="–"/>
              <a:defRPr/>
            </a:pPr>
            <a:r>
              <a:rPr lang="en-US" sz="1600" noProof="0" dirty="0"/>
              <a:t>Wi-Fi Alliance certified, Voice-Enterprise application and services</a:t>
            </a:r>
          </a:p>
          <a:p>
            <a:pPr marL="172800" indent="-172800" fontAlgn="auto">
              <a:lnSpc>
                <a:spcPts val="2400"/>
              </a:lnSpc>
              <a:spcAft>
                <a:spcPts val="0"/>
              </a:spcAft>
              <a:buFont typeface="Systemtypsnitt normalt"/>
              <a:buChar char="–"/>
              <a:defRPr/>
            </a:pPr>
            <a:endParaRPr lang="en-US" sz="1600" noProof="0" dirty="0"/>
          </a:p>
        </p:txBody>
      </p:sp>
      <p:pic>
        <p:nvPicPr>
          <p:cNvPr id="8" name="Picture 9" descr="Graphical user interface&#10;&#10;Description automatically generated with medium confidence">
            <a:extLst>
              <a:ext uri="{FF2B5EF4-FFF2-40B4-BE49-F238E27FC236}">
                <a16:creationId xmlns:a16="http://schemas.microsoft.com/office/drawing/2014/main" id="{B49B100D-B8D2-150C-72A7-43B05A5C189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4800" y="5550366"/>
            <a:ext cx="170777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4506C43B-9BB8-0EF0-9027-80EBDE621D6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301605" y="1716423"/>
            <a:ext cx="2259012" cy="357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0C71840C-8B17-68EF-9AFD-A92F29C810D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8482131" y="959075"/>
            <a:ext cx="2520251" cy="495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wifi certified logo&#10;&#10;Description automatically generated">
            <a:extLst>
              <a:ext uri="{FF2B5EF4-FFF2-40B4-BE49-F238E27FC236}">
                <a16:creationId xmlns:a16="http://schemas.microsoft.com/office/drawing/2014/main" id="{673B35F6-7F57-03EB-6403-73E209ED7CC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563086" y="5579078"/>
            <a:ext cx="987555" cy="582657"/>
          </a:xfrm>
          <a:prstGeom prst="rect">
            <a:avLst/>
          </a:prstGeom>
        </p:spPr>
      </p:pic>
      <p:pic>
        <p:nvPicPr>
          <p:cNvPr id="11" name="Picture 10" descr="A wifi certified logo&#10;&#10;Description automatically generated">
            <a:extLst>
              <a:ext uri="{FF2B5EF4-FFF2-40B4-BE49-F238E27FC236}">
                <a16:creationId xmlns:a16="http://schemas.microsoft.com/office/drawing/2014/main" id="{EFFF8099-10A2-B32E-FEE6-4ED5C53C608A}"/>
              </a:ext>
            </a:extLst>
          </p:cNvPr>
          <p:cNvPicPr>
            <a:picLocks noChangeAspect="1"/>
          </p:cNvPicPr>
          <p:nvPr/>
        </p:nvPicPr>
        <p:blipFill>
          <a:blip r:embed="rId6"/>
          <a:stretch>
            <a:fillRect/>
          </a:stretch>
        </p:blipFill>
        <p:spPr>
          <a:xfrm>
            <a:off x="3839485" y="5439150"/>
            <a:ext cx="1497048" cy="862513"/>
          </a:xfrm>
          <a:prstGeom prst="rect">
            <a:avLst/>
          </a:prstGeom>
        </p:spPr>
      </p:pic>
    </p:spTree>
    <p:extLst>
      <p:ext uri="{BB962C8B-B14F-4D97-AF65-F5344CB8AC3E}">
        <p14:creationId xmlns:p14="http://schemas.microsoft.com/office/powerpoint/2010/main" val="3284875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47B074-1F44-C082-B8DD-3333CE77F15F}"/>
              </a:ext>
            </a:extLst>
          </p:cNvPr>
          <p:cNvSpPr>
            <a:spLocks noGrp="1"/>
          </p:cNvSpPr>
          <p:nvPr>
            <p:ph type="subTitle" idx="1"/>
          </p:nvPr>
        </p:nvSpPr>
        <p:spPr/>
        <p:txBody>
          <a:bodyPr/>
          <a:lstStyle/>
          <a:p>
            <a:r>
              <a:rPr lang="en-US" noProof="0" dirty="0"/>
              <a:t>Building tomorrow’s solutions today together with our technology partners</a:t>
            </a:r>
          </a:p>
        </p:txBody>
      </p:sp>
      <p:sp>
        <p:nvSpPr>
          <p:cNvPr id="4" name="Platshållare för sidfot 3">
            <a:extLst>
              <a:ext uri="{FF2B5EF4-FFF2-40B4-BE49-F238E27FC236}">
                <a16:creationId xmlns:a16="http://schemas.microsoft.com/office/drawing/2014/main" id="{7C013BB3-18AA-5B78-608E-AC6CB1E7DA95}"/>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5" name="Platshållare för bildnummer 4">
            <a:extLst>
              <a:ext uri="{FF2B5EF4-FFF2-40B4-BE49-F238E27FC236}">
                <a16:creationId xmlns:a16="http://schemas.microsoft.com/office/drawing/2014/main" id="{73F9ABF9-B7E8-84FD-F102-46B271403F55}"/>
              </a:ext>
            </a:extLst>
          </p:cNvPr>
          <p:cNvSpPr>
            <a:spLocks noGrp="1"/>
          </p:cNvSpPr>
          <p:nvPr>
            <p:ph type="sldNum" sz="quarter" idx="11"/>
          </p:nvPr>
        </p:nvSpPr>
        <p:spPr/>
        <p:txBody>
          <a:bodyPr/>
          <a:lstStyle/>
          <a:p>
            <a:fld id="{C99E46AF-EC69-4003-B99F-7251BF543429}" type="slidenum">
              <a:rPr lang="en-US" noProof="0" smtClean="0"/>
              <a:pPr/>
              <a:t>14</a:t>
            </a:fld>
            <a:endParaRPr lang="en-US" noProof="0" dirty="0"/>
          </a:p>
        </p:txBody>
      </p:sp>
      <p:sp>
        <p:nvSpPr>
          <p:cNvPr id="6" name="Rubrik 5">
            <a:extLst>
              <a:ext uri="{FF2B5EF4-FFF2-40B4-BE49-F238E27FC236}">
                <a16:creationId xmlns:a16="http://schemas.microsoft.com/office/drawing/2014/main" id="{B39B4246-6005-CE13-0936-29C356053A29}"/>
              </a:ext>
            </a:extLst>
          </p:cNvPr>
          <p:cNvSpPr>
            <a:spLocks noGrp="1"/>
          </p:cNvSpPr>
          <p:nvPr>
            <p:ph type="title"/>
          </p:nvPr>
        </p:nvSpPr>
        <p:spPr>
          <a:xfrm>
            <a:off x="514800" y="380918"/>
            <a:ext cx="10888306" cy="540000"/>
          </a:xfrm>
        </p:spPr>
        <p:txBody>
          <a:bodyPr/>
          <a:lstStyle/>
          <a:p>
            <a:r>
              <a:rPr lang="en-US" noProof="0" dirty="0"/>
              <a:t>Mutually certified interoperability with Ascom technology partners</a:t>
            </a:r>
          </a:p>
        </p:txBody>
      </p:sp>
      <p:sp>
        <p:nvSpPr>
          <p:cNvPr id="8" name="Platshållare för text 7">
            <a:extLst>
              <a:ext uri="{FF2B5EF4-FFF2-40B4-BE49-F238E27FC236}">
                <a16:creationId xmlns:a16="http://schemas.microsoft.com/office/drawing/2014/main" id="{847EA88A-9543-0963-E2D1-7B5EED9C7FA4}"/>
              </a:ext>
            </a:extLst>
          </p:cNvPr>
          <p:cNvSpPr>
            <a:spLocks noGrp="1"/>
          </p:cNvSpPr>
          <p:nvPr>
            <p:ph type="body" sz="quarter" idx="16"/>
          </p:nvPr>
        </p:nvSpPr>
        <p:spPr>
          <a:xfrm>
            <a:off x="514799" y="1800000"/>
            <a:ext cx="5178987" cy="3856974"/>
          </a:xfrm>
        </p:spPr>
        <p:txBody>
          <a:bodyPr/>
          <a:lstStyle/>
          <a:p>
            <a:pPr marL="0" marR="0" lvl="0" indent="0" algn="l" defTabSz="914400" rtl="0" eaLnBrk="0" fontAlgn="base" latinLnBrk="0" hangingPunct="0">
              <a:lnSpc>
                <a:spcPts val="2400"/>
              </a:lnSpc>
              <a:spcAft>
                <a:spcPct val="0"/>
              </a:spcAft>
              <a:buClr>
                <a:srgbClr val="333333"/>
              </a:buClr>
              <a:buSzTx/>
              <a:buFontTx/>
              <a:buNone/>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On top of robust and open technology standards </a:t>
            </a:r>
            <a:b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b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as</a:t>
            </a:r>
            <a:r>
              <a:rPr lang="en-US" spc="30" noProof="0" dirty="0">
                <a:solidFill>
                  <a:srgbClr val="333333"/>
                </a:solidFill>
                <a:latin typeface="Proxima Nova" panose="02000506030000020004" pitchFamily="2" charset="0"/>
              </a:rPr>
              <a:t> </a:t>
            </a: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a baseline, Ascom has an ecosystem of industry-leading technology partners that integrate, validate and certify Myco 4 for interoperability across the full IT stack of systems.</a:t>
            </a:r>
          </a:p>
          <a:p>
            <a:pPr marL="0" marR="0" lvl="0" indent="0" algn="l" defTabSz="914400" rtl="0" eaLnBrk="0" fontAlgn="base" latinLnBrk="0" hangingPunct="0">
              <a:lnSpc>
                <a:spcPts val="2400"/>
              </a:lnSpc>
              <a:spcAft>
                <a:spcPct val="0"/>
              </a:spcAft>
              <a:buClr>
                <a:srgbClr val="333333"/>
              </a:buClr>
              <a:buSzTx/>
              <a:buFontTx/>
              <a:buNone/>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Ascom’s technology partnerships and interoperability program continues to grow.</a:t>
            </a:r>
          </a:p>
        </p:txBody>
      </p:sp>
      <p:grpSp>
        <p:nvGrpSpPr>
          <p:cNvPr id="9" name="Group 1">
            <a:extLst>
              <a:ext uri="{FF2B5EF4-FFF2-40B4-BE49-F238E27FC236}">
                <a16:creationId xmlns:a16="http://schemas.microsoft.com/office/drawing/2014/main" id="{4D2F46E4-E334-0143-E84C-D94D627713D9}"/>
              </a:ext>
            </a:extLst>
          </p:cNvPr>
          <p:cNvGrpSpPr/>
          <p:nvPr/>
        </p:nvGrpSpPr>
        <p:grpSpPr>
          <a:xfrm>
            <a:off x="6380133" y="1859714"/>
            <a:ext cx="5115918" cy="4253626"/>
            <a:chOff x="6344245" y="1913500"/>
            <a:chExt cx="5115918" cy="4253626"/>
          </a:xfrm>
        </p:grpSpPr>
        <p:grpSp>
          <p:nvGrpSpPr>
            <p:cNvPr id="10" name="Group 3">
              <a:extLst>
                <a:ext uri="{FF2B5EF4-FFF2-40B4-BE49-F238E27FC236}">
                  <a16:creationId xmlns:a16="http://schemas.microsoft.com/office/drawing/2014/main" id="{E3421AB7-9377-A59A-BFCC-92707E622395}"/>
                </a:ext>
              </a:extLst>
            </p:cNvPr>
            <p:cNvGrpSpPr/>
            <p:nvPr/>
          </p:nvGrpSpPr>
          <p:grpSpPr>
            <a:xfrm>
              <a:off x="6344245" y="1913500"/>
              <a:ext cx="5115918" cy="4253626"/>
              <a:chOff x="5908711" y="2160090"/>
              <a:chExt cx="5575628" cy="4635852"/>
            </a:xfrm>
          </p:grpSpPr>
          <p:grpSp>
            <p:nvGrpSpPr>
              <p:cNvPr id="17" name="Group 12">
                <a:extLst>
                  <a:ext uri="{FF2B5EF4-FFF2-40B4-BE49-F238E27FC236}">
                    <a16:creationId xmlns:a16="http://schemas.microsoft.com/office/drawing/2014/main" id="{CE1E5C57-BFDF-7C80-ABA8-3090B3CAA048}"/>
                  </a:ext>
                </a:extLst>
              </p:cNvPr>
              <p:cNvGrpSpPr/>
              <p:nvPr/>
            </p:nvGrpSpPr>
            <p:grpSpPr>
              <a:xfrm>
                <a:off x="5908711" y="2160090"/>
                <a:ext cx="5575628" cy="702070"/>
                <a:chOff x="766763" y="1455008"/>
                <a:chExt cx="5575628" cy="702070"/>
              </a:xfrm>
            </p:grpSpPr>
            <p:sp>
              <p:nvSpPr>
                <p:cNvPr id="61" name="Rounded Rectangle 16">
                  <a:extLst>
                    <a:ext uri="{FF2B5EF4-FFF2-40B4-BE49-F238E27FC236}">
                      <a16:creationId xmlns:a16="http://schemas.microsoft.com/office/drawing/2014/main" id="{A5BD3CC4-2865-D80E-9B43-BDFACB9D315A}"/>
                    </a:ext>
                  </a:extLst>
                </p:cNvPr>
                <p:cNvSpPr/>
                <p:nvPr/>
              </p:nvSpPr>
              <p:spPr>
                <a:xfrm>
                  <a:off x="766763" y="1455008"/>
                  <a:ext cx="5575628" cy="594685"/>
                </a:xfrm>
                <a:prstGeom prst="roundRect">
                  <a:avLst>
                    <a:gd name="adj" fmla="val 3789"/>
                  </a:avLst>
                </a:prstGeom>
                <a:solidFill>
                  <a:schemeClr val="accent3">
                    <a:lumMod val="20000"/>
                    <a:lumOff val="80000"/>
                  </a:schemeClr>
                </a:solidFill>
                <a:ln w="12700" cap="rnd">
                  <a:noFill/>
                  <a:prstDash val="solid"/>
                  <a:round/>
                </a:ln>
                <a:effectLst/>
              </p:spPr>
              <p:txBody>
                <a:bodyPr lIns="0" tIns="0" rIns="0" bIns="0" rtlCol="0" anchor="ct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174625"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333333"/>
                    </a:solidFill>
                    <a:effectLst/>
                    <a:uLnTx/>
                    <a:uFillTx/>
                    <a:latin typeface="Proxima Nova" panose="02000506030000020004" pitchFamily="2" charset="0"/>
                    <a:ea typeface="+mn-ea"/>
                    <a:cs typeface="Arial" panose="020B0604020202020204" pitchFamily="34" charset="0"/>
                  </a:endParaRPr>
                </a:p>
              </p:txBody>
            </p:sp>
            <p:sp>
              <p:nvSpPr>
                <p:cNvPr id="62" name="Rounded Rectangle 17">
                  <a:extLst>
                    <a:ext uri="{FF2B5EF4-FFF2-40B4-BE49-F238E27FC236}">
                      <a16:creationId xmlns:a16="http://schemas.microsoft.com/office/drawing/2014/main" id="{49D44EEB-DA4D-6166-19FD-091C0672C7C1}"/>
                    </a:ext>
                  </a:extLst>
                </p:cNvPr>
                <p:cNvSpPr/>
                <p:nvPr/>
              </p:nvSpPr>
              <p:spPr>
                <a:xfrm>
                  <a:off x="2111829" y="1514387"/>
                  <a:ext cx="4153853" cy="475927"/>
                </a:xfrm>
                <a:prstGeom prst="roundRect">
                  <a:avLst>
                    <a:gd name="adj" fmla="val 5789"/>
                  </a:avLst>
                </a:prstGeom>
                <a:solidFill>
                  <a:schemeClr val="bg1"/>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endParaRPr>
                </a:p>
              </p:txBody>
            </p:sp>
            <p:sp>
              <p:nvSpPr>
                <p:cNvPr id="63" name="TextBox 43">
                  <a:extLst>
                    <a:ext uri="{FF2B5EF4-FFF2-40B4-BE49-F238E27FC236}">
                      <a16:creationId xmlns:a16="http://schemas.microsoft.com/office/drawing/2014/main" id="{1E84E38D-709F-907D-4EE9-739712744E4B}"/>
                    </a:ext>
                  </a:extLst>
                </p:cNvPr>
                <p:cNvSpPr txBox="1"/>
                <p:nvPr/>
              </p:nvSpPr>
              <p:spPr>
                <a:xfrm>
                  <a:off x="842804" y="1510747"/>
                  <a:ext cx="974282" cy="646331"/>
                </a:xfrm>
                <a:prstGeom prst="rect">
                  <a:avLst/>
                </a:prstGeom>
                <a:noFill/>
              </p:spPr>
              <p:txBody>
                <a:bodyPr wrap="square" rtlCol="0">
                  <a:spAutoFit/>
                </a:bodyP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45059"/>
                      </a:solidFill>
                      <a:effectLst/>
                      <a:uLnTx/>
                      <a:uFillTx/>
                      <a:latin typeface="Proxima Nova" panose="020B0503030502060204" pitchFamily="34" charset="0"/>
                      <a:ea typeface="Arial Unicode MS" panose="020B0604020202020204" pitchFamily="34" charset="-128"/>
                      <a:cs typeface="Arial Unicode MS" panose="020B0604020202020204" pitchFamily="34" charset="-128"/>
                    </a:rPr>
                    <a:t>Medical Device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4" name="Picture 31795">
                  <a:extLst>
                    <a:ext uri="{FF2B5EF4-FFF2-40B4-BE49-F238E27FC236}">
                      <a16:creationId xmlns:a16="http://schemas.microsoft.com/office/drawing/2014/main" id="{41FAB456-35B6-EED9-4FF1-6EAE396ABE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14748" y="1655991"/>
                  <a:ext cx="482463" cy="194915"/>
                </a:xfrm>
                <a:prstGeom prst="rect">
                  <a:avLst/>
                </a:prstGeom>
              </p:spPr>
            </p:pic>
            <p:pic>
              <p:nvPicPr>
                <p:cNvPr id="65" name="Picture 31796">
                  <a:extLst>
                    <a:ext uri="{FF2B5EF4-FFF2-40B4-BE49-F238E27FC236}">
                      <a16:creationId xmlns:a16="http://schemas.microsoft.com/office/drawing/2014/main" id="{F2E92DB2-0A3E-2115-647B-4435CFA687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2771" y="1696771"/>
                  <a:ext cx="482464" cy="113355"/>
                </a:xfrm>
                <a:prstGeom prst="rect">
                  <a:avLst/>
                </a:prstGeom>
              </p:spPr>
            </p:pic>
            <p:pic>
              <p:nvPicPr>
                <p:cNvPr id="66" name="Picture 31797">
                  <a:extLst>
                    <a:ext uri="{FF2B5EF4-FFF2-40B4-BE49-F238E27FC236}">
                      <a16:creationId xmlns:a16="http://schemas.microsoft.com/office/drawing/2014/main" id="{656B2351-3C1F-AD99-A797-07112C044C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8945" y="1631143"/>
                  <a:ext cx="690193" cy="244610"/>
                </a:xfrm>
                <a:prstGeom prst="rect">
                  <a:avLst/>
                </a:prstGeom>
              </p:spPr>
            </p:pic>
            <p:pic>
              <p:nvPicPr>
                <p:cNvPr id="67" name="Picture 31798">
                  <a:extLst>
                    <a:ext uri="{FF2B5EF4-FFF2-40B4-BE49-F238E27FC236}">
                      <a16:creationId xmlns:a16="http://schemas.microsoft.com/office/drawing/2014/main" id="{C2CD105A-BF6A-513C-A559-891E10A9F1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43015" y="1660845"/>
                  <a:ext cx="530328" cy="185207"/>
                </a:xfrm>
                <a:prstGeom prst="rect">
                  <a:avLst/>
                </a:prstGeom>
              </p:spPr>
            </p:pic>
            <p:pic>
              <p:nvPicPr>
                <p:cNvPr id="68" name="Picture 31799">
                  <a:extLst>
                    <a:ext uri="{FF2B5EF4-FFF2-40B4-BE49-F238E27FC236}">
                      <a16:creationId xmlns:a16="http://schemas.microsoft.com/office/drawing/2014/main" id="{008D2AE1-C1F5-1C3E-C582-659B64FF39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22564" y="1672369"/>
                  <a:ext cx="690193" cy="162159"/>
                </a:xfrm>
                <a:prstGeom prst="rect">
                  <a:avLst/>
                </a:prstGeom>
              </p:spPr>
            </p:pic>
          </p:grpSp>
          <p:grpSp>
            <p:nvGrpSpPr>
              <p:cNvPr id="18" name="Group 13">
                <a:extLst>
                  <a:ext uri="{FF2B5EF4-FFF2-40B4-BE49-F238E27FC236}">
                    <a16:creationId xmlns:a16="http://schemas.microsoft.com/office/drawing/2014/main" id="{343D4B8B-616E-FAA4-0559-F2A116B35CAD}"/>
                  </a:ext>
                </a:extLst>
              </p:cNvPr>
              <p:cNvGrpSpPr/>
              <p:nvPr/>
            </p:nvGrpSpPr>
            <p:grpSpPr>
              <a:xfrm>
                <a:off x="5908711" y="2831405"/>
                <a:ext cx="5575628" cy="594685"/>
                <a:chOff x="766763" y="2126323"/>
                <a:chExt cx="5575628" cy="594685"/>
              </a:xfrm>
            </p:grpSpPr>
            <p:sp>
              <p:nvSpPr>
                <p:cNvPr id="55" name="Rounded Rectangle 16">
                  <a:extLst>
                    <a:ext uri="{FF2B5EF4-FFF2-40B4-BE49-F238E27FC236}">
                      <a16:creationId xmlns:a16="http://schemas.microsoft.com/office/drawing/2014/main" id="{182AF515-0C54-CB39-F789-6D9F3235EDE6}"/>
                    </a:ext>
                  </a:extLst>
                </p:cNvPr>
                <p:cNvSpPr/>
                <p:nvPr/>
              </p:nvSpPr>
              <p:spPr>
                <a:xfrm>
                  <a:off x="766763" y="2126323"/>
                  <a:ext cx="5575628" cy="594685"/>
                </a:xfrm>
                <a:prstGeom prst="roundRect">
                  <a:avLst>
                    <a:gd name="adj" fmla="val 3789"/>
                  </a:avLst>
                </a:prstGeom>
                <a:solidFill>
                  <a:schemeClr val="accent3">
                    <a:lumMod val="20000"/>
                    <a:lumOff val="80000"/>
                  </a:schemeClr>
                </a:solidFill>
                <a:ln w="12700" cap="rnd">
                  <a:noFill/>
                  <a:prstDash val="solid"/>
                  <a:round/>
                </a:ln>
                <a:effectLst/>
              </p:spPr>
              <p:txBody>
                <a:bodyPr lIns="0" tIns="0" rIns="0" bIns="0" rtlCol="0" anchor="ct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174625"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333333"/>
                    </a:solidFill>
                    <a:effectLst/>
                    <a:uLnTx/>
                    <a:uFillTx/>
                    <a:latin typeface="Proxima Nova" panose="02000506030000020004" pitchFamily="2" charset="0"/>
                    <a:ea typeface="+mn-ea"/>
                    <a:cs typeface="Arial" panose="020B0604020202020204" pitchFamily="34" charset="0"/>
                  </a:endParaRPr>
                </a:p>
              </p:txBody>
            </p:sp>
            <p:sp>
              <p:nvSpPr>
                <p:cNvPr id="56" name="Rounded Rectangle 17">
                  <a:extLst>
                    <a:ext uri="{FF2B5EF4-FFF2-40B4-BE49-F238E27FC236}">
                      <a16:creationId xmlns:a16="http://schemas.microsoft.com/office/drawing/2014/main" id="{8CE23DCF-4FC7-95F6-4ADE-83D90564C3BB}"/>
                    </a:ext>
                  </a:extLst>
                </p:cNvPr>
                <p:cNvSpPr/>
                <p:nvPr/>
              </p:nvSpPr>
              <p:spPr>
                <a:xfrm>
                  <a:off x="2111829" y="2185702"/>
                  <a:ext cx="4153853" cy="475927"/>
                </a:xfrm>
                <a:prstGeom prst="roundRect">
                  <a:avLst>
                    <a:gd name="adj" fmla="val 5789"/>
                  </a:avLst>
                </a:prstGeom>
                <a:solidFill>
                  <a:schemeClr val="bg1"/>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endParaRPr>
                </a:p>
              </p:txBody>
            </p:sp>
            <p:sp>
              <p:nvSpPr>
                <p:cNvPr id="57" name="TextBox 46">
                  <a:extLst>
                    <a:ext uri="{FF2B5EF4-FFF2-40B4-BE49-F238E27FC236}">
                      <a16:creationId xmlns:a16="http://schemas.microsoft.com/office/drawing/2014/main" id="{E1F34036-20DD-22AD-1CEB-FD6DCC85AD33}"/>
                    </a:ext>
                  </a:extLst>
                </p:cNvPr>
                <p:cNvSpPr txBox="1"/>
                <p:nvPr/>
              </p:nvSpPr>
              <p:spPr>
                <a:xfrm>
                  <a:off x="842804" y="2281215"/>
                  <a:ext cx="974282" cy="276999"/>
                </a:xfrm>
                <a:prstGeom prst="rect">
                  <a:avLst/>
                </a:prstGeom>
                <a:noFill/>
              </p:spPr>
              <p:txBody>
                <a:bodyPr wrap="square" rtlCol="0">
                  <a:spAutoFit/>
                </a:bodyP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45059"/>
                      </a:solidFill>
                      <a:effectLst/>
                      <a:uLnTx/>
                      <a:uFillTx/>
                      <a:latin typeface="Proxima Nova" panose="020B0503030502060204" pitchFamily="34" charset="0"/>
                      <a:ea typeface="Arial Unicode MS" panose="020B0604020202020204" pitchFamily="34" charset="-128"/>
                      <a:cs typeface="Arial Unicode MS" panose="020B0604020202020204" pitchFamily="34" charset="-128"/>
                    </a:rPr>
                    <a:t>EMR/EHR</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8" name="Picture 31789">
                  <a:extLst>
                    <a:ext uri="{FF2B5EF4-FFF2-40B4-BE49-F238E27FC236}">
                      <a16:creationId xmlns:a16="http://schemas.microsoft.com/office/drawing/2014/main" id="{9E7166A5-2E8F-BF7D-5CE3-4EAE0BD7DBC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38944" y="2324175"/>
                  <a:ext cx="455268" cy="18492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1790">
                  <a:extLst>
                    <a:ext uri="{FF2B5EF4-FFF2-40B4-BE49-F238E27FC236}">
                      <a16:creationId xmlns:a16="http://schemas.microsoft.com/office/drawing/2014/main" id="{4ED8B030-483F-3430-B024-F7FDFFD7A62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950338" y="2364336"/>
                  <a:ext cx="665504" cy="104605"/>
                </a:xfrm>
                <a:prstGeom prst="rect">
                  <a:avLst/>
                </a:prstGeom>
              </p:spPr>
            </p:pic>
            <p:pic>
              <p:nvPicPr>
                <p:cNvPr id="60" name="Picture 31791">
                  <a:extLst>
                    <a:ext uri="{FF2B5EF4-FFF2-40B4-BE49-F238E27FC236}">
                      <a16:creationId xmlns:a16="http://schemas.microsoft.com/office/drawing/2014/main" id="{C1B078DE-F3CF-6B7F-A9AD-270D135E39E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61146" y="2232044"/>
                  <a:ext cx="665504" cy="369189"/>
                </a:xfrm>
                <a:prstGeom prst="rect">
                  <a:avLst/>
                </a:prstGeom>
              </p:spPr>
            </p:pic>
          </p:grpSp>
          <p:grpSp>
            <p:nvGrpSpPr>
              <p:cNvPr id="19" name="Group 14">
                <a:extLst>
                  <a:ext uri="{FF2B5EF4-FFF2-40B4-BE49-F238E27FC236}">
                    <a16:creationId xmlns:a16="http://schemas.microsoft.com/office/drawing/2014/main" id="{D3E09482-1A9C-4800-ACFA-648805255F5E}"/>
                  </a:ext>
                </a:extLst>
              </p:cNvPr>
              <p:cNvGrpSpPr/>
              <p:nvPr/>
            </p:nvGrpSpPr>
            <p:grpSpPr>
              <a:xfrm>
                <a:off x="5908711" y="3503765"/>
                <a:ext cx="5575628" cy="594685"/>
                <a:chOff x="766763" y="2798683"/>
                <a:chExt cx="5575628" cy="594685"/>
              </a:xfrm>
            </p:grpSpPr>
            <p:sp>
              <p:nvSpPr>
                <p:cNvPr id="47" name="Rounded Rectangle 16">
                  <a:extLst>
                    <a:ext uri="{FF2B5EF4-FFF2-40B4-BE49-F238E27FC236}">
                      <a16:creationId xmlns:a16="http://schemas.microsoft.com/office/drawing/2014/main" id="{C063EC2C-C67F-1795-44C1-BE810D1684BF}"/>
                    </a:ext>
                  </a:extLst>
                </p:cNvPr>
                <p:cNvSpPr/>
                <p:nvPr/>
              </p:nvSpPr>
              <p:spPr>
                <a:xfrm>
                  <a:off x="766763" y="2798683"/>
                  <a:ext cx="5575628" cy="594685"/>
                </a:xfrm>
                <a:prstGeom prst="roundRect">
                  <a:avLst>
                    <a:gd name="adj" fmla="val 3789"/>
                  </a:avLst>
                </a:prstGeom>
                <a:solidFill>
                  <a:schemeClr val="accent3">
                    <a:lumMod val="20000"/>
                    <a:lumOff val="80000"/>
                  </a:schemeClr>
                </a:solidFill>
                <a:ln w="12700" cap="rnd">
                  <a:noFill/>
                  <a:prstDash val="solid"/>
                  <a:round/>
                </a:ln>
                <a:effectLst/>
              </p:spPr>
              <p:txBody>
                <a:bodyPr lIns="0" tIns="0" rIns="0" bIns="0" rtlCol="0" anchor="ct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174625"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333333"/>
                    </a:solidFill>
                    <a:effectLst/>
                    <a:uLnTx/>
                    <a:uFillTx/>
                    <a:latin typeface="Proxima Nova" panose="02000506030000020004" pitchFamily="2" charset="0"/>
                    <a:ea typeface="+mn-ea"/>
                    <a:cs typeface="Arial" panose="020B0604020202020204" pitchFamily="34" charset="0"/>
                  </a:endParaRPr>
                </a:p>
              </p:txBody>
            </p:sp>
            <p:sp>
              <p:nvSpPr>
                <p:cNvPr id="48" name="Rounded Rectangle 17">
                  <a:extLst>
                    <a:ext uri="{FF2B5EF4-FFF2-40B4-BE49-F238E27FC236}">
                      <a16:creationId xmlns:a16="http://schemas.microsoft.com/office/drawing/2014/main" id="{80266B13-CCB8-3B21-07A2-1E8B31178C50}"/>
                    </a:ext>
                  </a:extLst>
                </p:cNvPr>
                <p:cNvSpPr/>
                <p:nvPr/>
              </p:nvSpPr>
              <p:spPr>
                <a:xfrm>
                  <a:off x="2111829" y="2858062"/>
                  <a:ext cx="4153853" cy="475927"/>
                </a:xfrm>
                <a:prstGeom prst="roundRect">
                  <a:avLst>
                    <a:gd name="adj" fmla="val 5789"/>
                  </a:avLst>
                </a:prstGeom>
                <a:solidFill>
                  <a:schemeClr val="bg1"/>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endParaRPr>
                </a:p>
              </p:txBody>
            </p:sp>
            <p:sp>
              <p:nvSpPr>
                <p:cNvPr id="49" name="TextBox 49">
                  <a:extLst>
                    <a:ext uri="{FF2B5EF4-FFF2-40B4-BE49-F238E27FC236}">
                      <a16:creationId xmlns:a16="http://schemas.microsoft.com/office/drawing/2014/main" id="{FAADCB22-F4EB-040E-4EAD-478497FB9479}"/>
                    </a:ext>
                  </a:extLst>
                </p:cNvPr>
                <p:cNvSpPr txBox="1"/>
                <p:nvPr/>
              </p:nvSpPr>
              <p:spPr>
                <a:xfrm>
                  <a:off x="842804" y="2854422"/>
                  <a:ext cx="974282" cy="461665"/>
                </a:xfrm>
                <a:prstGeom prst="rect">
                  <a:avLst/>
                </a:prstGeom>
                <a:noFill/>
              </p:spPr>
              <p:txBody>
                <a:bodyPr wrap="square" rtlCol="0">
                  <a:spAutoFit/>
                </a:bodyP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45059"/>
                      </a:solidFill>
                      <a:effectLst/>
                      <a:uLnTx/>
                      <a:uFillTx/>
                      <a:latin typeface="Proxima Nova" panose="020B0503030502060204" pitchFamily="34" charset="0"/>
                      <a:ea typeface="Arial Unicode MS" panose="020B0604020202020204" pitchFamily="34" charset="-128"/>
                      <a:cs typeface="Arial Unicode MS" panose="020B0604020202020204" pitchFamily="34" charset="-128"/>
                    </a:rPr>
                    <a:t>Mobility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45059"/>
                      </a:solidFill>
                      <a:effectLst/>
                      <a:uLnTx/>
                      <a:uFillTx/>
                      <a:latin typeface="Proxima Nova" panose="020B0503030502060204" pitchFamily="34" charset="0"/>
                      <a:ea typeface="Arial Unicode MS" panose="020B0604020202020204" pitchFamily="34" charset="-128"/>
                      <a:cs typeface="Arial Unicode MS" panose="020B0604020202020204" pitchFamily="34" charset="-128"/>
                    </a:rPr>
                    <a:t>apps</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0" name="Picture 31781" descr="Bildresultat för avizia logo">
                  <a:extLst>
                    <a:ext uri="{FF2B5EF4-FFF2-40B4-BE49-F238E27FC236}">
                      <a16:creationId xmlns:a16="http://schemas.microsoft.com/office/drawing/2014/main" id="{49658DFE-C7CE-41AE-6B7E-0E2663517077}"/>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3014748" y="3008880"/>
                  <a:ext cx="402322" cy="17622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1782">
                  <a:extLst>
                    <a:ext uri="{FF2B5EF4-FFF2-40B4-BE49-F238E27FC236}">
                      <a16:creationId xmlns:a16="http://schemas.microsoft.com/office/drawing/2014/main" id="{71E82454-41EA-53EE-38BD-41C14CD8A1F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52771" y="3036531"/>
                  <a:ext cx="708035" cy="120919"/>
                </a:xfrm>
                <a:prstGeom prst="rect">
                  <a:avLst/>
                </a:prstGeom>
              </p:spPr>
            </p:pic>
            <p:pic>
              <p:nvPicPr>
                <p:cNvPr id="52" name="Picture 31783">
                  <a:extLst>
                    <a:ext uri="{FF2B5EF4-FFF2-40B4-BE49-F238E27FC236}">
                      <a16:creationId xmlns:a16="http://schemas.microsoft.com/office/drawing/2014/main" id="{4612234C-4A5F-7B8F-7265-61FCD418984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567898" y="2952764"/>
                  <a:ext cx="482464" cy="288452"/>
                </a:xfrm>
                <a:prstGeom prst="rect">
                  <a:avLst/>
                </a:prstGeom>
              </p:spPr>
            </p:pic>
            <p:pic>
              <p:nvPicPr>
                <p:cNvPr id="53" name="Picture 31784">
                  <a:extLst>
                    <a:ext uri="{FF2B5EF4-FFF2-40B4-BE49-F238E27FC236}">
                      <a16:creationId xmlns:a16="http://schemas.microsoft.com/office/drawing/2014/main" id="{F9DC159C-F6B3-2377-2508-2DC5A4D3F2D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443015" y="3024492"/>
                  <a:ext cx="473902" cy="144997"/>
                </a:xfrm>
                <a:prstGeom prst="rect">
                  <a:avLst/>
                </a:prstGeom>
              </p:spPr>
            </p:pic>
            <p:pic>
              <p:nvPicPr>
                <p:cNvPr id="54" name="Picture 31785">
                  <a:extLst>
                    <a:ext uri="{FF2B5EF4-FFF2-40B4-BE49-F238E27FC236}">
                      <a16:creationId xmlns:a16="http://schemas.microsoft.com/office/drawing/2014/main" id="{7305E722-A9FE-3096-8D87-7757BF0ABC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8945" y="3040313"/>
                  <a:ext cx="482464" cy="113355"/>
                </a:xfrm>
                <a:prstGeom prst="rect">
                  <a:avLst/>
                </a:prstGeom>
              </p:spPr>
            </p:pic>
          </p:grpSp>
          <p:grpSp>
            <p:nvGrpSpPr>
              <p:cNvPr id="20" name="Group 15">
                <a:extLst>
                  <a:ext uri="{FF2B5EF4-FFF2-40B4-BE49-F238E27FC236}">
                    <a16:creationId xmlns:a16="http://schemas.microsoft.com/office/drawing/2014/main" id="{7A03C6E5-8DB5-C394-8AF5-004CD5B39C7E}"/>
                  </a:ext>
                </a:extLst>
              </p:cNvPr>
              <p:cNvGrpSpPr/>
              <p:nvPr/>
            </p:nvGrpSpPr>
            <p:grpSpPr>
              <a:xfrm>
                <a:off x="5908711" y="4174485"/>
                <a:ext cx="5575628" cy="594685"/>
                <a:chOff x="758705" y="3469403"/>
                <a:chExt cx="5575628" cy="594685"/>
              </a:xfrm>
            </p:grpSpPr>
            <p:sp>
              <p:nvSpPr>
                <p:cNvPr id="42" name="Rounded Rectangle 16">
                  <a:extLst>
                    <a:ext uri="{FF2B5EF4-FFF2-40B4-BE49-F238E27FC236}">
                      <a16:creationId xmlns:a16="http://schemas.microsoft.com/office/drawing/2014/main" id="{0217F87E-5C0D-0EA7-770D-8567DE87E78B}"/>
                    </a:ext>
                  </a:extLst>
                </p:cNvPr>
                <p:cNvSpPr/>
                <p:nvPr/>
              </p:nvSpPr>
              <p:spPr>
                <a:xfrm>
                  <a:off x="758705" y="3469403"/>
                  <a:ext cx="5575628" cy="594685"/>
                </a:xfrm>
                <a:prstGeom prst="roundRect">
                  <a:avLst>
                    <a:gd name="adj" fmla="val 3789"/>
                  </a:avLst>
                </a:prstGeom>
                <a:solidFill>
                  <a:schemeClr val="accent3">
                    <a:lumMod val="20000"/>
                    <a:lumOff val="80000"/>
                  </a:schemeClr>
                </a:solidFill>
                <a:ln w="12700" cap="rnd">
                  <a:noFill/>
                  <a:prstDash val="solid"/>
                  <a:round/>
                </a:ln>
                <a:effectLst/>
              </p:spPr>
              <p:txBody>
                <a:bodyPr lIns="0" tIns="0" rIns="0" bIns="0" rtlCol="0" anchor="ct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174625"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333333"/>
                    </a:solidFill>
                    <a:effectLst/>
                    <a:uLnTx/>
                    <a:uFillTx/>
                    <a:latin typeface="Proxima Nova" panose="02000506030000020004" pitchFamily="2" charset="0"/>
                    <a:ea typeface="+mn-ea"/>
                    <a:cs typeface="Arial" panose="020B0604020202020204" pitchFamily="34" charset="0"/>
                  </a:endParaRPr>
                </a:p>
              </p:txBody>
            </p:sp>
            <p:sp>
              <p:nvSpPr>
                <p:cNvPr id="43" name="Rounded Rectangle 17">
                  <a:extLst>
                    <a:ext uri="{FF2B5EF4-FFF2-40B4-BE49-F238E27FC236}">
                      <a16:creationId xmlns:a16="http://schemas.microsoft.com/office/drawing/2014/main" id="{78D24D54-55F9-2906-A48A-9F1AC8387004}"/>
                    </a:ext>
                  </a:extLst>
                </p:cNvPr>
                <p:cNvSpPr/>
                <p:nvPr/>
              </p:nvSpPr>
              <p:spPr>
                <a:xfrm>
                  <a:off x="2103771" y="3528782"/>
                  <a:ext cx="4153853" cy="475927"/>
                </a:xfrm>
                <a:prstGeom prst="roundRect">
                  <a:avLst>
                    <a:gd name="adj" fmla="val 5789"/>
                  </a:avLst>
                </a:prstGeom>
                <a:solidFill>
                  <a:schemeClr val="bg1"/>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endParaRPr>
                </a:p>
              </p:txBody>
            </p:sp>
            <p:sp>
              <p:nvSpPr>
                <p:cNvPr id="44" name="TextBox 52">
                  <a:extLst>
                    <a:ext uri="{FF2B5EF4-FFF2-40B4-BE49-F238E27FC236}">
                      <a16:creationId xmlns:a16="http://schemas.microsoft.com/office/drawing/2014/main" id="{BF4CF71C-5BFA-9DC5-1A72-1A842B6B2994}"/>
                    </a:ext>
                  </a:extLst>
                </p:cNvPr>
                <p:cNvSpPr txBox="1"/>
                <p:nvPr/>
              </p:nvSpPr>
              <p:spPr>
                <a:xfrm>
                  <a:off x="834746" y="3525142"/>
                  <a:ext cx="1146976" cy="461665"/>
                </a:xfrm>
                <a:prstGeom prst="rect">
                  <a:avLst/>
                </a:prstGeom>
                <a:noFill/>
              </p:spPr>
              <p:txBody>
                <a:bodyPr wrap="square" rtlCol="0">
                  <a:spAutoFit/>
                </a:bodyP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45059"/>
                      </a:solidFill>
                      <a:effectLst/>
                      <a:uLnTx/>
                      <a:uFillTx/>
                      <a:latin typeface="Proxima Nova" panose="020B0503030502060204" pitchFamily="34" charset="0"/>
                      <a:ea typeface="Arial Unicode MS" panose="020B0604020202020204" pitchFamily="34" charset="-128"/>
                      <a:cs typeface="Arial Unicode MS" panose="020B0604020202020204" pitchFamily="34" charset="-128"/>
                    </a:rPr>
                    <a:t>EMM and ICT security</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5" name="Picture 31776">
                  <a:extLst>
                    <a:ext uri="{FF2B5EF4-FFF2-40B4-BE49-F238E27FC236}">
                      <a16:creationId xmlns:a16="http://schemas.microsoft.com/office/drawing/2014/main" id="{4185ADCD-8F4B-3B27-03CC-FF6FF0FF018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139791" y="3588177"/>
                  <a:ext cx="643574" cy="380241"/>
                </a:xfrm>
                <a:prstGeom prst="rect">
                  <a:avLst/>
                </a:prstGeom>
              </p:spPr>
            </p:pic>
            <p:pic>
              <p:nvPicPr>
                <p:cNvPr id="46" name="Picture 31777">
                  <a:extLst>
                    <a:ext uri="{FF2B5EF4-FFF2-40B4-BE49-F238E27FC236}">
                      <a16:creationId xmlns:a16="http://schemas.microsoft.com/office/drawing/2014/main" id="{C30F41EE-C651-102A-DFA5-D4103568D1E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37735" y="3654676"/>
                  <a:ext cx="733781" cy="232251"/>
                </a:xfrm>
                <a:prstGeom prst="rect">
                  <a:avLst/>
                </a:prstGeom>
              </p:spPr>
            </p:pic>
          </p:grpSp>
          <p:grpSp>
            <p:nvGrpSpPr>
              <p:cNvPr id="21" name="Group 16">
                <a:extLst>
                  <a:ext uri="{FF2B5EF4-FFF2-40B4-BE49-F238E27FC236}">
                    <a16:creationId xmlns:a16="http://schemas.microsoft.com/office/drawing/2014/main" id="{8D8366FA-5AC2-C35C-38F7-150E15FA0430}"/>
                  </a:ext>
                </a:extLst>
              </p:cNvPr>
              <p:cNvGrpSpPr/>
              <p:nvPr/>
            </p:nvGrpSpPr>
            <p:grpSpPr>
              <a:xfrm>
                <a:off x="5908711" y="4857725"/>
                <a:ext cx="5575628" cy="594685"/>
                <a:chOff x="765322" y="4152643"/>
                <a:chExt cx="5575628" cy="594685"/>
              </a:xfrm>
            </p:grpSpPr>
            <p:sp>
              <p:nvSpPr>
                <p:cNvPr id="33" name="Rounded Rectangle 16">
                  <a:extLst>
                    <a:ext uri="{FF2B5EF4-FFF2-40B4-BE49-F238E27FC236}">
                      <a16:creationId xmlns:a16="http://schemas.microsoft.com/office/drawing/2014/main" id="{F3C3C9E6-079B-340A-365C-FD4D80CF5222}"/>
                    </a:ext>
                  </a:extLst>
                </p:cNvPr>
                <p:cNvSpPr/>
                <p:nvPr/>
              </p:nvSpPr>
              <p:spPr>
                <a:xfrm>
                  <a:off x="765322" y="4152643"/>
                  <a:ext cx="5575628" cy="594685"/>
                </a:xfrm>
                <a:prstGeom prst="roundRect">
                  <a:avLst>
                    <a:gd name="adj" fmla="val 3789"/>
                  </a:avLst>
                </a:prstGeom>
                <a:solidFill>
                  <a:schemeClr val="accent3">
                    <a:lumMod val="20000"/>
                    <a:lumOff val="80000"/>
                  </a:schemeClr>
                </a:solidFill>
                <a:ln w="12700" cap="rnd">
                  <a:noFill/>
                  <a:prstDash val="solid"/>
                  <a:round/>
                </a:ln>
                <a:effectLst/>
              </p:spPr>
              <p:txBody>
                <a:bodyPr lIns="0" tIns="0" rIns="0" bIns="0" rtlCol="0" anchor="ct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174625"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333333"/>
                    </a:solidFill>
                    <a:effectLst/>
                    <a:uLnTx/>
                    <a:uFillTx/>
                    <a:latin typeface="Proxima Nova" panose="02000506030000020004" pitchFamily="2" charset="0"/>
                    <a:ea typeface="+mn-ea"/>
                    <a:cs typeface="Arial" panose="020B0604020202020204" pitchFamily="34" charset="0"/>
                  </a:endParaRPr>
                </a:p>
              </p:txBody>
            </p:sp>
            <p:sp>
              <p:nvSpPr>
                <p:cNvPr id="34" name="Rounded Rectangle 17">
                  <a:extLst>
                    <a:ext uri="{FF2B5EF4-FFF2-40B4-BE49-F238E27FC236}">
                      <a16:creationId xmlns:a16="http://schemas.microsoft.com/office/drawing/2014/main" id="{CEE48B09-EA7D-416D-8A1A-9FDD7B939DB2}"/>
                    </a:ext>
                  </a:extLst>
                </p:cNvPr>
                <p:cNvSpPr/>
                <p:nvPr/>
              </p:nvSpPr>
              <p:spPr>
                <a:xfrm>
                  <a:off x="2110388" y="4212022"/>
                  <a:ext cx="4153853" cy="475927"/>
                </a:xfrm>
                <a:prstGeom prst="roundRect">
                  <a:avLst>
                    <a:gd name="adj" fmla="val 5789"/>
                  </a:avLst>
                </a:prstGeom>
                <a:solidFill>
                  <a:schemeClr val="bg1"/>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endParaRPr>
                </a:p>
              </p:txBody>
            </p:sp>
            <p:sp>
              <p:nvSpPr>
                <p:cNvPr id="35" name="TextBox 55">
                  <a:extLst>
                    <a:ext uri="{FF2B5EF4-FFF2-40B4-BE49-F238E27FC236}">
                      <a16:creationId xmlns:a16="http://schemas.microsoft.com/office/drawing/2014/main" id="{9AE0C8C9-A7EB-F5D7-26AA-6DAE127E8A3E}"/>
                    </a:ext>
                  </a:extLst>
                </p:cNvPr>
                <p:cNvSpPr txBox="1"/>
                <p:nvPr/>
              </p:nvSpPr>
              <p:spPr>
                <a:xfrm>
                  <a:off x="841362" y="4307535"/>
                  <a:ext cx="1140359" cy="276999"/>
                </a:xfrm>
                <a:prstGeom prst="rect">
                  <a:avLst/>
                </a:prstGeom>
                <a:noFill/>
              </p:spPr>
              <p:txBody>
                <a:bodyPr wrap="square" rtlCol="0">
                  <a:spAutoFit/>
                </a:bodyP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45059"/>
                      </a:solidFill>
                      <a:effectLst/>
                      <a:uLnTx/>
                      <a:uFillTx/>
                      <a:latin typeface="Proxima Nova" panose="020B0503030502060204" pitchFamily="34" charset="0"/>
                      <a:ea typeface="Arial Unicode MS" panose="020B0604020202020204" pitchFamily="34" charset="-128"/>
                      <a:cs typeface="Arial Unicode MS" panose="020B0604020202020204" pitchFamily="34" charset="-128"/>
                    </a:rPr>
                    <a:t>PBX and UC</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36" name="Picture 40">
                  <a:extLst>
                    <a:ext uri="{FF2B5EF4-FFF2-40B4-BE49-F238E27FC236}">
                      <a16:creationId xmlns:a16="http://schemas.microsoft.com/office/drawing/2014/main" id="{85EBEBD1-826A-430B-9C4F-20A213B4DCD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168704" y="4275502"/>
                  <a:ext cx="434988" cy="359701"/>
                </a:xfrm>
                <a:prstGeom prst="rect">
                  <a:avLst/>
                </a:prstGeom>
              </p:spPr>
            </p:pic>
            <p:pic>
              <p:nvPicPr>
                <p:cNvPr id="37" name="Picture 31745">
                  <a:extLst>
                    <a:ext uri="{FF2B5EF4-FFF2-40B4-BE49-F238E27FC236}">
                      <a16:creationId xmlns:a16="http://schemas.microsoft.com/office/drawing/2014/main" id="{92E806BD-3FE3-8B3F-EF4B-E22707E70DD7}"/>
                    </a:ext>
                  </a:extLst>
                </p:cNvPr>
                <p:cNvPicPr>
                  <a:picLocks noChangeAspect="1" noChangeArrowheads="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07441" y="4308619"/>
                  <a:ext cx="468525" cy="30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1756">
                  <a:extLst>
                    <a:ext uri="{FF2B5EF4-FFF2-40B4-BE49-F238E27FC236}">
                      <a16:creationId xmlns:a16="http://schemas.microsoft.com/office/drawing/2014/main" id="{5F54C773-9316-B286-C948-ACD011EC3A4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675378" y="4273358"/>
                  <a:ext cx="368661" cy="375050"/>
                </a:xfrm>
                <a:prstGeom prst="rect">
                  <a:avLst/>
                </a:prstGeom>
              </p:spPr>
            </p:pic>
            <p:pic>
              <p:nvPicPr>
                <p:cNvPr id="39" name="Picture 31757">
                  <a:extLst>
                    <a:ext uri="{FF2B5EF4-FFF2-40B4-BE49-F238E27FC236}">
                      <a16:creationId xmlns:a16="http://schemas.microsoft.com/office/drawing/2014/main" id="{7CB815A1-D30C-030E-DDC2-F0E0878FD8C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435708" y="4354385"/>
                  <a:ext cx="666052" cy="147303"/>
                </a:xfrm>
                <a:prstGeom prst="rect">
                  <a:avLst/>
                </a:prstGeom>
              </p:spPr>
            </p:pic>
            <p:pic>
              <p:nvPicPr>
                <p:cNvPr id="40" name="Picture 31761">
                  <a:extLst>
                    <a:ext uri="{FF2B5EF4-FFF2-40B4-BE49-F238E27FC236}">
                      <a16:creationId xmlns:a16="http://schemas.microsoft.com/office/drawing/2014/main" id="{2EF2B9AC-4BCB-246F-66E5-7235AA64916D}"/>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600703" y="4329502"/>
                  <a:ext cx="543263" cy="214823"/>
                </a:xfrm>
                <a:prstGeom prst="rect">
                  <a:avLst/>
                </a:prstGeom>
              </p:spPr>
            </p:pic>
            <p:pic>
              <p:nvPicPr>
                <p:cNvPr id="41" name="Picture 31765">
                  <a:extLst>
                    <a:ext uri="{FF2B5EF4-FFF2-40B4-BE49-F238E27FC236}">
                      <a16:creationId xmlns:a16="http://schemas.microsoft.com/office/drawing/2014/main" id="{911344C8-3DF5-BF24-F1AF-1F5ED4FBD123}"/>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156547" y="4333664"/>
                  <a:ext cx="368661" cy="231999"/>
                </a:xfrm>
                <a:prstGeom prst="rect">
                  <a:avLst/>
                </a:prstGeom>
              </p:spPr>
            </p:pic>
          </p:grpSp>
          <p:grpSp>
            <p:nvGrpSpPr>
              <p:cNvPr id="22" name="Group 17">
                <a:extLst>
                  <a:ext uri="{FF2B5EF4-FFF2-40B4-BE49-F238E27FC236}">
                    <a16:creationId xmlns:a16="http://schemas.microsoft.com/office/drawing/2014/main" id="{5A555B26-FC81-642D-B6C8-1769911FA001}"/>
                  </a:ext>
                </a:extLst>
              </p:cNvPr>
              <p:cNvGrpSpPr/>
              <p:nvPr/>
            </p:nvGrpSpPr>
            <p:grpSpPr>
              <a:xfrm>
                <a:off x="5908711" y="5529492"/>
                <a:ext cx="5575628" cy="1266450"/>
                <a:chOff x="786567" y="4824410"/>
                <a:chExt cx="5575628" cy="1266450"/>
              </a:xfrm>
            </p:grpSpPr>
            <p:sp>
              <p:nvSpPr>
                <p:cNvPr id="23" name="Rounded Rectangle 16">
                  <a:extLst>
                    <a:ext uri="{FF2B5EF4-FFF2-40B4-BE49-F238E27FC236}">
                      <a16:creationId xmlns:a16="http://schemas.microsoft.com/office/drawing/2014/main" id="{8DCC808D-3715-BE79-5154-55DC8C459E4E}"/>
                    </a:ext>
                  </a:extLst>
                </p:cNvPr>
                <p:cNvSpPr/>
                <p:nvPr/>
              </p:nvSpPr>
              <p:spPr>
                <a:xfrm>
                  <a:off x="786567" y="4824410"/>
                  <a:ext cx="5575628" cy="594685"/>
                </a:xfrm>
                <a:prstGeom prst="roundRect">
                  <a:avLst>
                    <a:gd name="adj" fmla="val 3789"/>
                  </a:avLst>
                </a:prstGeom>
                <a:solidFill>
                  <a:schemeClr val="accent3">
                    <a:lumMod val="20000"/>
                    <a:lumOff val="80000"/>
                  </a:schemeClr>
                </a:solidFill>
                <a:ln w="12700" cap="rnd">
                  <a:noFill/>
                  <a:prstDash val="solid"/>
                  <a:round/>
                </a:ln>
                <a:effectLst/>
              </p:spPr>
              <p:txBody>
                <a:bodyPr lIns="0" tIns="0" rIns="0" bIns="0" rtlCol="0" anchor="ct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174625"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333333"/>
                    </a:solidFill>
                    <a:effectLst/>
                    <a:uLnTx/>
                    <a:uFillTx/>
                    <a:latin typeface="Proxima Nova" panose="02000506030000020004" pitchFamily="2" charset="0"/>
                    <a:ea typeface="+mn-ea"/>
                    <a:cs typeface="Arial" panose="020B0604020202020204" pitchFamily="34" charset="0"/>
                  </a:endParaRPr>
                </a:p>
              </p:txBody>
            </p:sp>
            <p:sp>
              <p:nvSpPr>
                <p:cNvPr id="24" name="Rounded Rectangle 17">
                  <a:extLst>
                    <a:ext uri="{FF2B5EF4-FFF2-40B4-BE49-F238E27FC236}">
                      <a16:creationId xmlns:a16="http://schemas.microsoft.com/office/drawing/2014/main" id="{247D5007-8B6E-F8D8-E5CF-98C82783A3C3}"/>
                    </a:ext>
                  </a:extLst>
                </p:cNvPr>
                <p:cNvSpPr/>
                <p:nvPr/>
              </p:nvSpPr>
              <p:spPr>
                <a:xfrm>
                  <a:off x="2131633" y="4883789"/>
                  <a:ext cx="4153853" cy="475927"/>
                </a:xfrm>
                <a:prstGeom prst="roundRect">
                  <a:avLst>
                    <a:gd name="adj" fmla="val 5789"/>
                  </a:avLst>
                </a:prstGeom>
                <a:solidFill>
                  <a:schemeClr val="bg1"/>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endParaRPr>
                </a:p>
              </p:txBody>
            </p:sp>
            <p:sp>
              <p:nvSpPr>
                <p:cNvPr id="25" name="TextBox 58">
                  <a:extLst>
                    <a:ext uri="{FF2B5EF4-FFF2-40B4-BE49-F238E27FC236}">
                      <a16:creationId xmlns:a16="http://schemas.microsoft.com/office/drawing/2014/main" id="{79B1D5EB-F829-2991-C097-10F04914AD79}"/>
                    </a:ext>
                  </a:extLst>
                </p:cNvPr>
                <p:cNvSpPr txBox="1"/>
                <p:nvPr/>
              </p:nvSpPr>
              <p:spPr>
                <a:xfrm>
                  <a:off x="862608" y="4979302"/>
                  <a:ext cx="974282" cy="276998"/>
                </a:xfrm>
                <a:prstGeom prst="rect">
                  <a:avLst/>
                </a:prstGeom>
                <a:noFill/>
              </p:spPr>
              <p:txBody>
                <a:bodyPr wrap="square" rtlCol="0">
                  <a:spAutoFit/>
                </a:bodyP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45059"/>
                      </a:solidFill>
                      <a:effectLst/>
                      <a:uLnTx/>
                      <a:uFillTx/>
                      <a:latin typeface="Proxima Nova" panose="020B0503030502060204" pitchFamily="34" charset="0"/>
                      <a:ea typeface="Arial Unicode MS" panose="020B0604020202020204" pitchFamily="34" charset="-128"/>
                      <a:cs typeface="Arial Unicode MS" panose="020B0604020202020204" pitchFamily="34" charset="-128"/>
                    </a:rPr>
                    <a:t>Wi-Fi</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6" name="Picture 22">
                  <a:extLst>
                    <a:ext uri="{FF2B5EF4-FFF2-40B4-BE49-F238E27FC236}">
                      <a16:creationId xmlns:a16="http://schemas.microsoft.com/office/drawing/2014/main" id="{1AD934C9-293B-BC8F-4067-F360C530949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168704" y="4945816"/>
                  <a:ext cx="434988" cy="359701"/>
                </a:xfrm>
                <a:prstGeom prst="rect">
                  <a:avLst/>
                </a:prstGeom>
              </p:spPr>
            </p:pic>
            <p:pic>
              <p:nvPicPr>
                <p:cNvPr id="27" name="Picture 23">
                  <a:extLst>
                    <a:ext uri="{FF2B5EF4-FFF2-40B4-BE49-F238E27FC236}">
                      <a16:creationId xmlns:a16="http://schemas.microsoft.com/office/drawing/2014/main" id="{F7D67F4E-C3FC-4B9D-B890-4C97CE7F9B5F}"/>
                    </a:ext>
                  </a:extLst>
                </p:cNvPr>
                <p:cNvPicPr>
                  <a:picLocks noChangeAspect="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83709" y="4945815"/>
                  <a:ext cx="534486" cy="359702"/>
                </a:xfrm>
                <a:prstGeom prst="rect">
                  <a:avLst/>
                </a:prstGeom>
              </p:spPr>
            </p:pic>
            <p:pic>
              <p:nvPicPr>
                <p:cNvPr id="28" name="Picture 24">
                  <a:extLst>
                    <a:ext uri="{FF2B5EF4-FFF2-40B4-BE49-F238E27FC236}">
                      <a16:creationId xmlns:a16="http://schemas.microsoft.com/office/drawing/2014/main" id="{B6AFF38E-1DA3-C6B1-3AB3-2838094E596E}"/>
                    </a:ext>
                  </a:extLst>
                </p:cNvPr>
                <p:cNvPicPr>
                  <a:picLocks noChangeAspect="1"/>
                </p:cNvPicPr>
                <p:nvPr/>
              </p:nvPicPr>
              <p:blipFill>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50708" y="4925867"/>
                  <a:ext cx="863547" cy="399598"/>
                </a:xfrm>
                <a:prstGeom prst="rect">
                  <a:avLst/>
                </a:prstGeom>
              </p:spPr>
            </p:pic>
            <p:pic>
              <p:nvPicPr>
                <p:cNvPr id="29" name="Picture 32">
                  <a:extLst>
                    <a:ext uri="{FF2B5EF4-FFF2-40B4-BE49-F238E27FC236}">
                      <a16:creationId xmlns:a16="http://schemas.microsoft.com/office/drawing/2014/main" id="{677B6BCE-259B-9520-70F4-5113A19707E8}"/>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591525" y="4990674"/>
                  <a:ext cx="473902" cy="269984"/>
                </a:xfrm>
                <a:prstGeom prst="rect">
                  <a:avLst/>
                </a:prstGeom>
              </p:spPr>
            </p:pic>
            <p:sp>
              <p:nvSpPr>
                <p:cNvPr id="30" name="Rounded Rectangle 16">
                  <a:extLst>
                    <a:ext uri="{FF2B5EF4-FFF2-40B4-BE49-F238E27FC236}">
                      <a16:creationId xmlns:a16="http://schemas.microsoft.com/office/drawing/2014/main" id="{A025487E-EE6F-C8C3-B8AE-EF7FA399C85F}"/>
                    </a:ext>
                  </a:extLst>
                </p:cNvPr>
                <p:cNvSpPr/>
                <p:nvPr/>
              </p:nvSpPr>
              <p:spPr>
                <a:xfrm>
                  <a:off x="786567" y="5496176"/>
                  <a:ext cx="5575628" cy="594684"/>
                </a:xfrm>
                <a:prstGeom prst="roundRect">
                  <a:avLst>
                    <a:gd name="adj" fmla="val 3789"/>
                  </a:avLst>
                </a:prstGeom>
                <a:solidFill>
                  <a:schemeClr val="accent3">
                    <a:lumMod val="20000"/>
                    <a:lumOff val="80000"/>
                  </a:schemeClr>
                </a:solidFill>
                <a:ln w="12700" cap="rnd">
                  <a:noFill/>
                  <a:prstDash val="solid"/>
                  <a:round/>
                </a:ln>
                <a:effectLst/>
              </p:spPr>
              <p:txBody>
                <a:bodyPr lIns="0" tIns="0" rIns="0" bIns="0" rtlCol="0" anchor="ct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174625"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333333"/>
                    </a:solidFill>
                    <a:effectLst/>
                    <a:uLnTx/>
                    <a:uFillTx/>
                    <a:latin typeface="Proxima Nova" panose="02000506030000020004" pitchFamily="2" charset="0"/>
                    <a:ea typeface="+mn-ea"/>
                    <a:cs typeface="Arial" panose="020B0604020202020204" pitchFamily="34" charset="0"/>
                  </a:endParaRPr>
                </a:p>
              </p:txBody>
            </p:sp>
            <p:sp>
              <p:nvSpPr>
                <p:cNvPr id="31" name="Rounded Rectangle 17">
                  <a:extLst>
                    <a:ext uri="{FF2B5EF4-FFF2-40B4-BE49-F238E27FC236}">
                      <a16:creationId xmlns:a16="http://schemas.microsoft.com/office/drawing/2014/main" id="{E1776F34-3859-D350-8B5B-68D64B22FC12}"/>
                    </a:ext>
                  </a:extLst>
                </p:cNvPr>
                <p:cNvSpPr/>
                <p:nvPr/>
              </p:nvSpPr>
              <p:spPr>
                <a:xfrm>
                  <a:off x="2138507" y="5555554"/>
                  <a:ext cx="4153853" cy="475927"/>
                </a:xfrm>
                <a:prstGeom prst="roundRect">
                  <a:avLst>
                    <a:gd name="adj" fmla="val 5789"/>
                  </a:avLst>
                </a:prstGeom>
                <a:solidFill>
                  <a:schemeClr val="bg1"/>
                </a:solidFill>
                <a:ln w="762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defPPr>
                    <a:defRPr lang="sv-S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US" sz="11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endParaRPr>
                </a:p>
              </p:txBody>
            </p:sp>
            <p:sp>
              <p:nvSpPr>
                <p:cNvPr id="32" name="TextBox 11">
                  <a:extLst>
                    <a:ext uri="{FF2B5EF4-FFF2-40B4-BE49-F238E27FC236}">
                      <a16:creationId xmlns:a16="http://schemas.microsoft.com/office/drawing/2014/main" id="{79BB3403-009C-F364-9CD2-E59C1DD0ADE6}"/>
                    </a:ext>
                  </a:extLst>
                </p:cNvPr>
                <p:cNvSpPr txBox="1"/>
                <p:nvPr/>
              </p:nvSpPr>
              <p:spPr>
                <a:xfrm>
                  <a:off x="862606" y="5642572"/>
                  <a:ext cx="1140361" cy="301890"/>
                </a:xfrm>
                <a:prstGeom prst="rect">
                  <a:avLst/>
                </a:prstGeom>
                <a:noFill/>
              </p:spPr>
              <p:txBody>
                <a:bodyPr wrap="square" rtlCol="0">
                  <a:spAutoFit/>
                </a:bodyP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045059"/>
                      </a:solidFill>
                      <a:effectLst/>
                      <a:uLnTx/>
                      <a:uFillTx/>
                      <a:latin typeface="Proxima Nova" panose="020B0503030502060204" pitchFamily="34" charset="0"/>
                      <a:ea typeface="Arial Unicode MS" panose="020B0604020202020204" pitchFamily="34" charset="-128"/>
                      <a:cs typeface="Arial Unicode MS" panose="020B0604020202020204" pitchFamily="34" charset="-128"/>
                    </a:rPr>
                    <a:t>Private 5G</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pic>
          <p:nvPicPr>
            <p:cNvPr id="11" name="Picture 4">
              <a:extLst>
                <a:ext uri="{FF2B5EF4-FFF2-40B4-BE49-F238E27FC236}">
                  <a16:creationId xmlns:a16="http://schemas.microsoft.com/office/drawing/2014/main" id="{BAF216A2-D810-663E-C602-C02B7ED7F90F}"/>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10024076" y="3962838"/>
              <a:ext cx="463932" cy="164794"/>
            </a:xfrm>
            <a:prstGeom prst="rect">
              <a:avLst/>
            </a:prstGeom>
          </p:spPr>
        </p:pic>
        <p:grpSp>
          <p:nvGrpSpPr>
            <p:cNvPr id="12" name="Group 5">
              <a:extLst>
                <a:ext uri="{FF2B5EF4-FFF2-40B4-BE49-F238E27FC236}">
                  <a16:creationId xmlns:a16="http://schemas.microsoft.com/office/drawing/2014/main" id="{388AE807-F11B-524C-FFAB-0F887F3F3523}"/>
                </a:ext>
              </a:extLst>
            </p:cNvPr>
            <p:cNvGrpSpPr/>
            <p:nvPr/>
          </p:nvGrpSpPr>
          <p:grpSpPr>
            <a:xfrm>
              <a:off x="8161248" y="3944576"/>
              <a:ext cx="853119" cy="284774"/>
              <a:chOff x="519431" y="4993556"/>
              <a:chExt cx="912782" cy="311455"/>
            </a:xfrm>
          </p:grpSpPr>
          <p:pic>
            <p:nvPicPr>
              <p:cNvPr id="15" name="Picture 10">
                <a:extLst>
                  <a:ext uri="{FF2B5EF4-FFF2-40B4-BE49-F238E27FC236}">
                    <a16:creationId xmlns:a16="http://schemas.microsoft.com/office/drawing/2014/main" id="{60DF5C4C-DDE5-5C7B-D550-D4AE541A0D64}"/>
                  </a:ext>
                </a:extLst>
              </p:cNvPr>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582995" y="4993556"/>
                <a:ext cx="823774" cy="129058"/>
              </a:xfrm>
              <a:prstGeom prst="rect">
                <a:avLst/>
              </a:prstGeom>
            </p:spPr>
          </p:pic>
          <p:sp>
            <p:nvSpPr>
              <p:cNvPr id="16" name="TextBox 4">
                <a:extLst>
                  <a:ext uri="{FF2B5EF4-FFF2-40B4-BE49-F238E27FC236}">
                    <a16:creationId xmlns:a16="http://schemas.microsoft.com/office/drawing/2014/main" id="{C9B42AAF-2FFA-FDB2-407E-DBE5895679E8}"/>
                  </a:ext>
                </a:extLst>
              </p:cNvPr>
              <p:cNvSpPr txBox="1"/>
              <p:nvPr/>
            </p:nvSpPr>
            <p:spPr>
              <a:xfrm>
                <a:off x="519431" y="5086213"/>
                <a:ext cx="912782" cy="218798"/>
              </a:xfrm>
              <a:prstGeom prst="rect">
                <a:avLst/>
              </a:prstGeom>
              <a:noFill/>
            </p:spPr>
            <p:txBody>
              <a:bodyPr wrap="none" rtlCol="0">
                <a:spAutoFit/>
              </a:bodyPr>
              <a:ls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sz="700" noProof="0" dirty="0"/>
                  <a:t>Workspace ONE</a:t>
                </a:r>
              </a:p>
            </p:txBody>
          </p:sp>
        </p:grpSp>
        <p:pic>
          <p:nvPicPr>
            <p:cNvPr id="13" name="Picture 6" descr="Technologies">
              <a:extLst>
                <a:ext uri="{FF2B5EF4-FFF2-40B4-BE49-F238E27FC236}">
                  <a16:creationId xmlns:a16="http://schemas.microsoft.com/office/drawing/2014/main" id="{CA1C3CC1-4797-232B-DFB9-8B1F2438CB51}"/>
                </a:ext>
              </a:extLst>
            </p:cNvPr>
            <p:cNvPicPr>
              <a:picLocks noChangeAspect="1" noChangeArrowheads="1"/>
            </p:cNvPicPr>
            <p:nvPr/>
          </p:nvPicPr>
          <p:blipFill rotWithShape="1">
            <a:blip r:embed="rId27" cstate="hqprint">
              <a:extLst>
                <a:ext uri="{28A0092B-C50C-407E-A947-70E740481C1C}">
                  <a14:useLocalDpi xmlns:a14="http://schemas.microsoft.com/office/drawing/2010/main"/>
                </a:ext>
              </a:extLst>
            </a:blip>
            <a:srcRect l="22923" t="12253" r="23569" b="15784"/>
            <a:stretch/>
          </p:blipFill>
          <p:spPr bwMode="auto">
            <a:xfrm>
              <a:off x="10694795" y="3909172"/>
              <a:ext cx="590511" cy="3336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A black text on a black background&#10;&#10;Description automatically generated">
              <a:extLst>
                <a:ext uri="{FF2B5EF4-FFF2-40B4-BE49-F238E27FC236}">
                  <a16:creationId xmlns:a16="http://schemas.microsoft.com/office/drawing/2014/main" id="{7E4FCEAC-C1BB-A8C0-D124-403C6F64A7B8}"/>
                </a:ext>
              </a:extLst>
            </p:cNvPr>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7696045" y="5803532"/>
              <a:ext cx="767767" cy="155601"/>
            </a:xfrm>
            <a:prstGeom prst="rect">
              <a:avLst/>
            </a:prstGeom>
          </p:spPr>
        </p:pic>
      </p:grpSp>
    </p:spTree>
    <p:extLst>
      <p:ext uri="{BB962C8B-B14F-4D97-AF65-F5344CB8AC3E}">
        <p14:creationId xmlns:p14="http://schemas.microsoft.com/office/powerpoint/2010/main" val="3830783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1AA35F5D-9253-7200-4A74-6DA5CD8C3463}"/>
              </a:ext>
            </a:extLst>
          </p:cNvPr>
          <p:cNvSpPr/>
          <p:nvPr/>
        </p:nvSpPr>
        <p:spPr>
          <a:xfrm>
            <a:off x="4343401" y="4018546"/>
            <a:ext cx="7282840" cy="2081461"/>
          </a:xfrm>
          <a:prstGeom prst="roundRect">
            <a:avLst>
              <a:gd name="adj" fmla="val 7543"/>
            </a:avLst>
          </a:prstGeom>
          <a:solidFill>
            <a:schemeClr val="accent3">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endParaRPr lang="en-US" sz="1400" b="0" noProof="0" dirty="0">
              <a:ln>
                <a:noFill/>
              </a:ln>
              <a:solidFill>
                <a:schemeClr val="tx1"/>
              </a:solidFill>
            </a:endParaRPr>
          </a:p>
        </p:txBody>
      </p:sp>
      <p:sp>
        <p:nvSpPr>
          <p:cNvPr id="9" name="Rounded Rectangle 8">
            <a:extLst>
              <a:ext uri="{FF2B5EF4-FFF2-40B4-BE49-F238E27FC236}">
                <a16:creationId xmlns:a16="http://schemas.microsoft.com/office/drawing/2014/main" id="{89708ACE-4188-FA2D-C2B4-CA1A70E5D37C}"/>
              </a:ext>
            </a:extLst>
          </p:cNvPr>
          <p:cNvSpPr/>
          <p:nvPr/>
        </p:nvSpPr>
        <p:spPr>
          <a:xfrm>
            <a:off x="4343401" y="1652921"/>
            <a:ext cx="7282840" cy="2257350"/>
          </a:xfrm>
          <a:prstGeom prst="roundRect">
            <a:avLst>
              <a:gd name="adj" fmla="val 7543"/>
            </a:avLst>
          </a:prstGeom>
          <a:solidFill>
            <a:schemeClr val="accent4">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endParaRPr lang="en-US" sz="1400" b="0" noProof="0" dirty="0">
              <a:ln>
                <a:noFill/>
              </a:ln>
              <a:solidFill>
                <a:schemeClr val="tx1"/>
              </a:solidFill>
            </a:endParaRPr>
          </a:p>
        </p:txBody>
      </p:sp>
      <p:sp>
        <p:nvSpPr>
          <p:cNvPr id="13" name="Subtitle 12">
            <a:extLst>
              <a:ext uri="{FF2B5EF4-FFF2-40B4-BE49-F238E27FC236}">
                <a16:creationId xmlns:a16="http://schemas.microsoft.com/office/drawing/2014/main" id="{ADCE53F1-4F53-2697-32EC-B067C3826403}"/>
              </a:ext>
            </a:extLst>
          </p:cNvPr>
          <p:cNvSpPr>
            <a:spLocks noGrp="1"/>
          </p:cNvSpPr>
          <p:nvPr>
            <p:ph type="subTitle" idx="1"/>
          </p:nvPr>
        </p:nvSpPr>
        <p:spPr>
          <a:xfrm>
            <a:off x="514798" y="994061"/>
            <a:ext cx="5400675" cy="338138"/>
          </a:xfrm>
        </p:spPr>
        <p:txBody>
          <a:bodyPr/>
          <a:lstStyle/>
          <a:p>
            <a:r>
              <a:rPr kumimoji="0" lang="en-US" sz="1600" u="none" strike="noStrike" kern="1200" cap="none" spc="0" normalizeH="0" baseline="0" noProof="0" dirty="0">
                <a:ln>
                  <a:noFill/>
                </a:ln>
                <a:effectLst/>
                <a:uLnTx/>
                <a:uFillTx/>
                <a:latin typeface="Proxima Nova Light" panose="02000506030000020004" pitchFamily="2" charset="0"/>
              </a:rPr>
              <a:t>The best of both worlds</a:t>
            </a:r>
            <a:endParaRPr lang="en-US" sz="1600" noProof="0" dirty="0">
              <a:latin typeface="Proxima Nova Light" panose="02000506030000020004" pitchFamily="2" charset="0"/>
            </a:endParaRPr>
          </a:p>
          <a:p>
            <a:endParaRPr lang="en-US" noProof="0" dirty="0"/>
          </a:p>
          <a:p>
            <a:endParaRPr lang="en-US" noProof="0" dirty="0"/>
          </a:p>
        </p:txBody>
      </p:sp>
      <p:sp>
        <p:nvSpPr>
          <p:cNvPr id="4" name="Footer Placeholder 3">
            <a:extLst>
              <a:ext uri="{FF2B5EF4-FFF2-40B4-BE49-F238E27FC236}">
                <a16:creationId xmlns:a16="http://schemas.microsoft.com/office/drawing/2014/main" id="{EB9196A6-6AC2-93D7-1217-D7F96738C2DE}"/>
              </a:ext>
            </a:extLst>
          </p:cNvPr>
          <p:cNvSpPr>
            <a:spLocks noGrp="1"/>
          </p:cNvSpPr>
          <p:nvPr>
            <p:ph type="ftr" sz="quarter" idx="10"/>
          </p:nvPr>
        </p:nvSpPr>
        <p:spPr>
          <a:xfrm>
            <a:off x="7700483" y="6467879"/>
            <a:ext cx="4114800" cy="216000"/>
          </a:xfrm>
        </p:spPr>
        <p:txBody>
          <a:bodyPr/>
          <a:lstStyle/>
          <a:p>
            <a:r>
              <a:rPr lang="en-US" noProof="0" dirty="0"/>
              <a:t>Ascom Myco 4 – Sales Deck </a:t>
            </a:r>
          </a:p>
        </p:txBody>
      </p:sp>
      <p:sp>
        <p:nvSpPr>
          <p:cNvPr id="5" name="Slide Number Placeholder 4">
            <a:extLst>
              <a:ext uri="{FF2B5EF4-FFF2-40B4-BE49-F238E27FC236}">
                <a16:creationId xmlns:a16="http://schemas.microsoft.com/office/drawing/2014/main" id="{96C5FA70-EE4F-3FFA-1977-CFCC676736C1}"/>
              </a:ext>
            </a:extLst>
          </p:cNvPr>
          <p:cNvSpPr>
            <a:spLocks noGrp="1"/>
          </p:cNvSpPr>
          <p:nvPr>
            <p:ph type="sldNum" sz="quarter" idx="11"/>
          </p:nvPr>
        </p:nvSpPr>
        <p:spPr>
          <a:xfrm>
            <a:off x="11694378" y="6467879"/>
            <a:ext cx="381853" cy="216000"/>
          </a:xfrm>
        </p:spPr>
        <p:txBody>
          <a:bodyPr/>
          <a:lstStyle/>
          <a:p>
            <a:fld id="{C99E46AF-EC69-4003-B99F-7251BF543429}" type="slidenum">
              <a:rPr lang="en-US" noProof="0" smtClean="0"/>
              <a:pPr/>
              <a:t>15</a:t>
            </a:fld>
            <a:endParaRPr lang="en-US" noProof="0" dirty="0"/>
          </a:p>
        </p:txBody>
      </p:sp>
      <p:sp>
        <p:nvSpPr>
          <p:cNvPr id="12" name="Title 11">
            <a:extLst>
              <a:ext uri="{FF2B5EF4-FFF2-40B4-BE49-F238E27FC236}">
                <a16:creationId xmlns:a16="http://schemas.microsoft.com/office/drawing/2014/main" id="{48F4EE21-9B12-B607-3A96-113F7ECCCAC4}"/>
              </a:ext>
            </a:extLst>
          </p:cNvPr>
          <p:cNvSpPr>
            <a:spLocks noGrp="1"/>
          </p:cNvSpPr>
          <p:nvPr>
            <p:ph type="title"/>
          </p:nvPr>
        </p:nvSpPr>
        <p:spPr>
          <a:xfrm>
            <a:off x="514799" y="381601"/>
            <a:ext cx="6589385" cy="520768"/>
          </a:xfrm>
        </p:spPr>
        <p:txBody>
          <a:bodyPr/>
          <a:lstStyle/>
          <a:p>
            <a:r>
              <a:rPr lang="en-US" sz="2800" noProof="0" dirty="0"/>
              <a:t>Ascom Myco 4 – DECT enabled</a:t>
            </a:r>
            <a:endParaRPr lang="en-US" noProof="0" dirty="0"/>
          </a:p>
        </p:txBody>
      </p:sp>
      <p:sp>
        <p:nvSpPr>
          <p:cNvPr id="7" name="Text Placeholder 6">
            <a:extLst>
              <a:ext uri="{FF2B5EF4-FFF2-40B4-BE49-F238E27FC236}">
                <a16:creationId xmlns:a16="http://schemas.microsoft.com/office/drawing/2014/main" id="{1FE15984-838D-5A1B-4AF1-D9D620BF4C6F}"/>
              </a:ext>
            </a:extLst>
          </p:cNvPr>
          <p:cNvSpPr>
            <a:spLocks noGrp="1"/>
          </p:cNvSpPr>
          <p:nvPr>
            <p:ph type="body" sz="quarter" idx="12"/>
          </p:nvPr>
        </p:nvSpPr>
        <p:spPr>
          <a:xfrm>
            <a:off x="514799" y="1980103"/>
            <a:ext cx="2589348" cy="3117850"/>
          </a:xfrm>
        </p:spPr>
        <p:txBody>
          <a:bodyPr/>
          <a:lstStyle/>
          <a:p>
            <a:pPr lvl="1"/>
            <a:r>
              <a:rPr kumimoji="0" lang="en-US" sz="1600" u="none" strike="noStrike" kern="1200" cap="none" spc="0" normalizeH="0" baseline="0" noProof="0" dirty="0">
                <a:ln>
                  <a:noFill/>
                </a:ln>
                <a:effectLst/>
                <a:uLnTx/>
                <a:uFillTx/>
                <a:latin typeface="Proxima Nova" panose="02000506030000020004" pitchFamily="2" charset="0"/>
              </a:rPr>
              <a:t>Ascom Myco 4 combines the best attributes of DECT and Wi-Fi for unparalleled performance, </a:t>
            </a:r>
            <a:br>
              <a:rPr kumimoji="0" lang="en-US" sz="1600" u="none" strike="noStrike" kern="1200" cap="none" spc="0" normalizeH="0" baseline="0" noProof="0" dirty="0">
                <a:ln>
                  <a:noFill/>
                </a:ln>
                <a:effectLst/>
                <a:uLnTx/>
                <a:uFillTx/>
                <a:latin typeface="Proxima Nova" panose="02000506030000020004" pitchFamily="2" charset="0"/>
              </a:rPr>
            </a:br>
            <a:r>
              <a:rPr kumimoji="0" lang="en-US" sz="1600" u="none" strike="noStrike" kern="1200" cap="none" spc="0" normalizeH="0" baseline="0" noProof="0" dirty="0">
                <a:ln>
                  <a:noFill/>
                </a:ln>
                <a:effectLst/>
                <a:uLnTx/>
                <a:uFillTx/>
                <a:latin typeface="Proxima Nova" panose="02000506030000020004" pitchFamily="2" charset="0"/>
              </a:rPr>
              <a:t>reliability, and user experience</a:t>
            </a:r>
            <a:r>
              <a:rPr kumimoji="0" lang="en-US" sz="1600" u="none" strike="noStrike" kern="1200" cap="none" spc="0" normalizeH="0" baseline="0" noProof="0" dirty="0">
                <a:ln>
                  <a:noFill/>
                </a:ln>
                <a:effectLst/>
                <a:uLnTx/>
                <a:uFillTx/>
                <a:latin typeface="Proxima Nova" charset="0"/>
              </a:rPr>
              <a:t>.</a:t>
            </a:r>
          </a:p>
          <a:p>
            <a:endParaRPr lang="en-US" noProof="0" dirty="0"/>
          </a:p>
        </p:txBody>
      </p:sp>
      <p:pic>
        <p:nvPicPr>
          <p:cNvPr id="2" name="Picture 1" descr="A picture containing drawing&#10;&#10;Description automatically generated">
            <a:extLst>
              <a:ext uri="{FF2B5EF4-FFF2-40B4-BE49-F238E27FC236}">
                <a16:creationId xmlns:a16="http://schemas.microsoft.com/office/drawing/2014/main" id="{9BF0CADE-9F05-5D7F-590F-563D48C8B0D3}"/>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8022" y="2512005"/>
            <a:ext cx="1109999" cy="658856"/>
          </a:xfrm>
          <a:prstGeom prst="rect">
            <a:avLst/>
          </a:prstGeom>
        </p:spPr>
      </p:pic>
      <p:sp>
        <p:nvSpPr>
          <p:cNvPr id="6" name="Text Placeholder 6">
            <a:extLst>
              <a:ext uri="{FF2B5EF4-FFF2-40B4-BE49-F238E27FC236}">
                <a16:creationId xmlns:a16="http://schemas.microsoft.com/office/drawing/2014/main" id="{473A0648-FA71-2C0E-2919-B75C136C8EEE}"/>
              </a:ext>
            </a:extLst>
          </p:cNvPr>
          <p:cNvSpPr txBox="1">
            <a:spLocks/>
          </p:cNvSpPr>
          <p:nvPr/>
        </p:nvSpPr>
        <p:spPr>
          <a:xfrm>
            <a:off x="6862247" y="1837556"/>
            <a:ext cx="4700706" cy="1930168"/>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112713" marR="0" lvl="0" indent="0" algn="l" defTabSz="914400" rtl="0" eaLnBrk="1" fontAlgn="auto" latinLnBrk="0" hangingPunct="1">
              <a:spcBef>
                <a:spcPts val="1200"/>
              </a:spcBef>
              <a:spcAft>
                <a:spcPts val="0"/>
              </a:spcAft>
              <a:buClrTx/>
              <a:buSzTx/>
              <a:buFontTx/>
              <a:buNone/>
              <a:tabLst/>
              <a:defRPr/>
            </a:pPr>
            <a:r>
              <a:rPr kumimoji="0" lang="en-US" sz="1400" b="1" u="none" strike="noStrike" kern="1200" cap="none" spc="0" normalizeH="0" baseline="0" noProof="0" dirty="0">
                <a:ln>
                  <a:noFill/>
                </a:ln>
                <a:effectLst/>
                <a:uLnTx/>
                <a:uFillTx/>
              </a:rPr>
              <a:t>Remarkable voice quality and consistent performance</a:t>
            </a:r>
          </a:p>
          <a:p>
            <a:pPr marL="284163" marR="0" lvl="0" indent="-171450" algn="l" defTabSz="914400" rtl="0" eaLnBrk="1" fontAlgn="auto" latinLnBrk="0" hangingPunct="1">
              <a:spcBef>
                <a:spcPts val="600"/>
              </a:spcBef>
              <a:spcAft>
                <a:spcPts val="0"/>
              </a:spcAft>
              <a:buClrTx/>
              <a:buSzTx/>
              <a:buFont typeface="System Font Regular"/>
              <a:buChar char="-"/>
              <a:tabLst/>
              <a:defRPr/>
            </a:pPr>
            <a:r>
              <a:rPr kumimoji="0" lang="en-US" sz="1100" u="none" strike="noStrike" kern="1200" cap="none" spc="0" normalizeH="0" baseline="0" noProof="0" dirty="0">
                <a:ln>
                  <a:noFill/>
                </a:ln>
                <a:effectLst/>
                <a:uLnTx/>
                <a:uFillTx/>
              </a:rPr>
              <a:t>Wideband audio support – delivers enriched high-definition </a:t>
            </a:r>
            <a:br>
              <a:rPr kumimoji="0" lang="en-US" sz="1100" u="none" strike="noStrike" kern="1200" cap="none" spc="0" normalizeH="0" baseline="0" noProof="0" dirty="0">
                <a:ln>
                  <a:noFill/>
                </a:ln>
                <a:effectLst/>
                <a:uLnTx/>
                <a:uFillTx/>
              </a:rPr>
            </a:br>
            <a:r>
              <a:rPr kumimoji="0" lang="en-US" sz="1100" u="none" strike="noStrike" kern="1200" cap="none" spc="0" normalizeH="0" baseline="0" noProof="0" dirty="0">
                <a:ln>
                  <a:noFill/>
                </a:ln>
                <a:effectLst/>
                <a:uLnTx/>
                <a:uFillTx/>
              </a:rPr>
              <a:t>speech quality.</a:t>
            </a:r>
          </a:p>
          <a:p>
            <a:pPr marL="284163" marR="0" lvl="0" indent="-171450" algn="l" defTabSz="914400" rtl="0" eaLnBrk="1" fontAlgn="auto" latinLnBrk="0" hangingPunct="1">
              <a:spcBef>
                <a:spcPts val="600"/>
              </a:spcBef>
              <a:spcAft>
                <a:spcPts val="0"/>
              </a:spcAft>
              <a:buClrTx/>
              <a:buSzTx/>
              <a:buFont typeface="System Font Regular"/>
              <a:buChar char="-"/>
              <a:tabLst/>
              <a:defRPr/>
            </a:pPr>
            <a:r>
              <a:rPr kumimoji="0" lang="en-US" sz="1100" u="none" strike="noStrike" kern="1200" cap="none" spc="0" normalizeH="0" baseline="0" noProof="0" dirty="0">
                <a:ln>
                  <a:noFill/>
                </a:ln>
                <a:effectLst/>
                <a:uLnTx/>
                <a:uFillTx/>
              </a:rPr>
              <a:t>Using dedicated frequency bands, DECT delivers reliable </a:t>
            </a:r>
            <a:br>
              <a:rPr kumimoji="0" lang="en-US" sz="1100" u="none" strike="noStrike" kern="1200" cap="none" spc="0" normalizeH="0" baseline="0" noProof="0" dirty="0">
                <a:ln>
                  <a:noFill/>
                </a:ln>
                <a:effectLst/>
                <a:uLnTx/>
                <a:uFillTx/>
              </a:rPr>
            </a:br>
            <a:r>
              <a:rPr kumimoji="0" lang="en-US" sz="1100" u="none" strike="noStrike" kern="1200" cap="none" spc="0" normalizeH="0" baseline="0" noProof="0" dirty="0">
                <a:ln>
                  <a:noFill/>
                </a:ln>
                <a:effectLst/>
                <a:uLnTx/>
                <a:uFillTx/>
              </a:rPr>
              <a:t>wireless network performance -</a:t>
            </a:r>
            <a:r>
              <a:rPr kumimoji="0" lang="en-US" sz="1100" strike="noStrike" kern="1200" cap="none" spc="0" normalizeH="0" baseline="0" noProof="0" dirty="0">
                <a:ln>
                  <a:noFill/>
                </a:ln>
                <a:effectLst/>
                <a:uLnTx/>
                <a:uFillTx/>
              </a:rPr>
              <a:t> free of interference</a:t>
            </a:r>
            <a:r>
              <a:rPr kumimoji="0" lang="en-US" sz="1100" u="none" strike="noStrike" kern="1200" cap="none" spc="0" normalizeH="0" baseline="0" noProof="0" dirty="0">
                <a:ln>
                  <a:noFill/>
                </a:ln>
                <a:effectLst/>
                <a:uLnTx/>
                <a:uFillTx/>
              </a:rPr>
              <a:t> from other </a:t>
            </a:r>
            <a:br>
              <a:rPr kumimoji="0" lang="en-US" sz="1100" u="none" strike="noStrike" kern="1200" cap="none" spc="0" normalizeH="0" baseline="0" noProof="0" dirty="0">
                <a:ln>
                  <a:noFill/>
                </a:ln>
                <a:effectLst/>
                <a:uLnTx/>
                <a:uFillTx/>
              </a:rPr>
            </a:br>
            <a:r>
              <a:rPr kumimoji="0" lang="en-US" sz="1100" u="none" strike="noStrike" kern="1200" cap="none" spc="0" normalizeH="0" baseline="0" noProof="0" dirty="0">
                <a:ln>
                  <a:noFill/>
                </a:ln>
                <a:effectLst/>
                <a:uLnTx/>
                <a:uFillTx/>
              </a:rPr>
              <a:t>radio technologies.</a:t>
            </a:r>
          </a:p>
          <a:p>
            <a:endParaRPr lang="en-US" noProof="0" dirty="0"/>
          </a:p>
        </p:txBody>
      </p:sp>
      <p:sp>
        <p:nvSpPr>
          <p:cNvPr id="8" name="Text Placeholder 6">
            <a:extLst>
              <a:ext uri="{FF2B5EF4-FFF2-40B4-BE49-F238E27FC236}">
                <a16:creationId xmlns:a16="http://schemas.microsoft.com/office/drawing/2014/main" id="{0469AC39-FDD0-336E-0348-7865E4BBC4DC}"/>
              </a:ext>
            </a:extLst>
          </p:cNvPr>
          <p:cNvSpPr txBox="1">
            <a:spLocks/>
          </p:cNvSpPr>
          <p:nvPr/>
        </p:nvSpPr>
        <p:spPr>
          <a:xfrm>
            <a:off x="6862247" y="4289585"/>
            <a:ext cx="4700706" cy="1626064"/>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112713" marR="0" lvl="0" indent="0" algn="l" defTabSz="914400" rtl="0" eaLnBrk="1" fontAlgn="auto" latinLnBrk="0" hangingPunct="1">
              <a:spcBef>
                <a:spcPts val="1200"/>
              </a:spcBef>
              <a:spcAft>
                <a:spcPts val="0"/>
              </a:spcAft>
              <a:buClrTx/>
              <a:buSzTx/>
              <a:buFontTx/>
              <a:buNone/>
              <a:tabLst/>
              <a:defRPr/>
            </a:pPr>
            <a:r>
              <a:rPr kumimoji="0" lang="en-US" sz="1400" b="1" u="none" strike="noStrike" kern="1200" cap="none" spc="0" normalizeH="0" baseline="0" noProof="0" dirty="0">
                <a:ln>
                  <a:noFill/>
                </a:ln>
                <a:effectLst/>
                <a:uLnTx/>
                <a:uFillTx/>
              </a:rPr>
              <a:t>Enterprise-grade Wi-Fi 6E performance</a:t>
            </a:r>
          </a:p>
          <a:p>
            <a:pPr marL="284163" marR="0" lvl="0" indent="-171450" algn="l" defTabSz="914400" rtl="0" eaLnBrk="1" fontAlgn="auto" latinLnBrk="0" hangingPunct="1">
              <a:spcBef>
                <a:spcPts val="600"/>
              </a:spcBef>
              <a:spcAft>
                <a:spcPts val="0"/>
              </a:spcAft>
              <a:buClrTx/>
              <a:buSzTx/>
              <a:buFont typeface="System Font Regular"/>
              <a:buChar char="-"/>
              <a:tabLst/>
              <a:defRPr/>
            </a:pPr>
            <a:r>
              <a:rPr kumimoji="0" lang="en-US" sz="1100" u="none" strike="noStrike" kern="1200" cap="none" spc="0" normalizeH="0" baseline="0" noProof="0" dirty="0">
                <a:ln>
                  <a:noFill/>
                </a:ln>
                <a:effectLst/>
                <a:uLnTx/>
                <a:uFillTx/>
              </a:rPr>
              <a:t>Enables reliable connectivity to enterprise LAN infrastructure, </a:t>
            </a:r>
            <a:br>
              <a:rPr kumimoji="0" lang="en-US" sz="1100" u="none" strike="noStrike" kern="1200" cap="none" spc="0" normalizeH="0" baseline="0" noProof="0" dirty="0">
                <a:ln>
                  <a:noFill/>
                </a:ln>
                <a:effectLst/>
                <a:uLnTx/>
                <a:uFillTx/>
              </a:rPr>
            </a:br>
            <a:r>
              <a:rPr kumimoji="0" lang="en-US" sz="1100" u="none" strike="noStrike" kern="1200" cap="none" spc="0" normalizeH="0" baseline="0" noProof="0" dirty="0">
                <a:ln>
                  <a:noFill/>
                </a:ln>
                <a:effectLst/>
                <a:uLnTx/>
                <a:uFillTx/>
              </a:rPr>
              <a:t>giving access to information resources, applications, and services e.g., EMR, Lab, critical alerting, care team collaboration, e-mail, etc.</a:t>
            </a:r>
          </a:p>
          <a:p>
            <a:pPr marL="284163" marR="0" lvl="0" indent="-171450" algn="l" defTabSz="914400" rtl="0" eaLnBrk="1" fontAlgn="auto" latinLnBrk="0" hangingPunct="1">
              <a:spcBef>
                <a:spcPts val="600"/>
              </a:spcBef>
              <a:spcAft>
                <a:spcPts val="0"/>
              </a:spcAft>
              <a:buClrTx/>
              <a:buSzTx/>
              <a:buFont typeface="System Font Regular"/>
              <a:buChar char="-"/>
              <a:tabLst/>
              <a:defRPr/>
            </a:pPr>
            <a:r>
              <a:rPr kumimoji="0" lang="en-US" sz="1100" u="none" strike="noStrike" kern="1200" cap="none" spc="0" normalizeH="0" baseline="0" noProof="0" dirty="0">
                <a:ln>
                  <a:noFill/>
                </a:ln>
                <a:effectLst/>
                <a:uLnTx/>
                <a:uFillTx/>
              </a:rPr>
              <a:t>Access an entire eco-system of Android™ Apps on Google Play.</a:t>
            </a:r>
          </a:p>
          <a:p>
            <a:endParaRPr lang="en-US" noProof="0" dirty="0"/>
          </a:p>
        </p:txBody>
      </p:sp>
      <p:pic>
        <p:nvPicPr>
          <p:cNvPr id="11" name="Picture 10">
            <a:extLst>
              <a:ext uri="{FF2B5EF4-FFF2-40B4-BE49-F238E27FC236}">
                <a16:creationId xmlns:a16="http://schemas.microsoft.com/office/drawing/2014/main" id="{9BCD6A3E-1025-B11A-45B9-731A9F853C6E}"/>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937652" y="1314783"/>
            <a:ext cx="2946024" cy="5213255"/>
          </a:xfrm>
          <a:prstGeom prst="rect">
            <a:avLst/>
          </a:prstGeom>
        </p:spPr>
      </p:pic>
      <p:pic>
        <p:nvPicPr>
          <p:cNvPr id="10" name="Picture 9" descr="A wifi certified logo&#10;&#10;Description automatically generated">
            <a:extLst>
              <a:ext uri="{FF2B5EF4-FFF2-40B4-BE49-F238E27FC236}">
                <a16:creationId xmlns:a16="http://schemas.microsoft.com/office/drawing/2014/main" id="{E00DE0DE-0F91-8004-FA92-0F59A46A3C54}"/>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744865" y="4680989"/>
            <a:ext cx="1096312" cy="416964"/>
          </a:xfrm>
          <a:prstGeom prst="rect">
            <a:avLst/>
          </a:prstGeom>
        </p:spPr>
      </p:pic>
    </p:spTree>
    <p:extLst>
      <p:ext uri="{BB962C8B-B14F-4D97-AF65-F5344CB8AC3E}">
        <p14:creationId xmlns:p14="http://schemas.microsoft.com/office/powerpoint/2010/main" val="3620070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ADCE53F1-4F53-2697-32EC-B067C3826403}"/>
              </a:ext>
            </a:extLst>
          </p:cNvPr>
          <p:cNvSpPr>
            <a:spLocks noGrp="1"/>
          </p:cNvSpPr>
          <p:nvPr>
            <p:ph type="subTitle" idx="1"/>
          </p:nvPr>
        </p:nvSpPr>
        <p:spPr>
          <a:xfrm>
            <a:off x="514798" y="994061"/>
            <a:ext cx="5400675" cy="338138"/>
          </a:xfrm>
        </p:spPr>
        <p:txBody>
          <a:bodyPr/>
          <a:lstStyle/>
          <a:p>
            <a:r>
              <a:rPr lang="en-US" noProof="0" dirty="0"/>
              <a:t>Reliable mission-critical alerting at its very best </a:t>
            </a:r>
          </a:p>
          <a:p>
            <a:endParaRPr lang="en-US" noProof="0" dirty="0"/>
          </a:p>
          <a:p>
            <a:endParaRPr lang="en-US" noProof="0" dirty="0"/>
          </a:p>
        </p:txBody>
      </p:sp>
      <p:sp>
        <p:nvSpPr>
          <p:cNvPr id="4" name="Footer Placeholder 3">
            <a:extLst>
              <a:ext uri="{FF2B5EF4-FFF2-40B4-BE49-F238E27FC236}">
                <a16:creationId xmlns:a16="http://schemas.microsoft.com/office/drawing/2014/main" id="{EB9196A6-6AC2-93D7-1217-D7F96738C2DE}"/>
              </a:ext>
            </a:extLst>
          </p:cNvPr>
          <p:cNvSpPr>
            <a:spLocks noGrp="1"/>
          </p:cNvSpPr>
          <p:nvPr>
            <p:ph type="ftr" sz="quarter" idx="10"/>
          </p:nvPr>
        </p:nvSpPr>
        <p:spPr>
          <a:xfrm>
            <a:off x="7700483" y="6467879"/>
            <a:ext cx="4114800" cy="216000"/>
          </a:xfrm>
        </p:spPr>
        <p:txBody>
          <a:bodyPr/>
          <a:lstStyle/>
          <a:p>
            <a:r>
              <a:rPr lang="en-US" noProof="0" dirty="0"/>
              <a:t>Ascom Myco 4 – Sales Deck </a:t>
            </a:r>
          </a:p>
        </p:txBody>
      </p:sp>
      <p:sp>
        <p:nvSpPr>
          <p:cNvPr id="5" name="Slide Number Placeholder 4">
            <a:extLst>
              <a:ext uri="{FF2B5EF4-FFF2-40B4-BE49-F238E27FC236}">
                <a16:creationId xmlns:a16="http://schemas.microsoft.com/office/drawing/2014/main" id="{96C5FA70-EE4F-3FFA-1977-CFCC676736C1}"/>
              </a:ext>
            </a:extLst>
          </p:cNvPr>
          <p:cNvSpPr>
            <a:spLocks noGrp="1"/>
          </p:cNvSpPr>
          <p:nvPr>
            <p:ph type="sldNum" sz="quarter" idx="11"/>
          </p:nvPr>
        </p:nvSpPr>
        <p:spPr>
          <a:xfrm>
            <a:off x="11694378" y="6467879"/>
            <a:ext cx="381853" cy="216000"/>
          </a:xfrm>
        </p:spPr>
        <p:txBody>
          <a:bodyPr/>
          <a:lstStyle/>
          <a:p>
            <a:fld id="{C99E46AF-EC69-4003-B99F-7251BF543429}" type="slidenum">
              <a:rPr lang="en-US" noProof="0" smtClean="0"/>
              <a:pPr/>
              <a:t>16</a:t>
            </a:fld>
            <a:endParaRPr lang="en-US" noProof="0" dirty="0"/>
          </a:p>
        </p:txBody>
      </p:sp>
      <p:sp>
        <p:nvSpPr>
          <p:cNvPr id="12" name="Title 11">
            <a:extLst>
              <a:ext uri="{FF2B5EF4-FFF2-40B4-BE49-F238E27FC236}">
                <a16:creationId xmlns:a16="http://schemas.microsoft.com/office/drawing/2014/main" id="{48F4EE21-9B12-B607-3A96-113F7ECCCAC4}"/>
              </a:ext>
            </a:extLst>
          </p:cNvPr>
          <p:cNvSpPr>
            <a:spLocks noGrp="1"/>
          </p:cNvSpPr>
          <p:nvPr>
            <p:ph type="title"/>
          </p:nvPr>
        </p:nvSpPr>
        <p:spPr>
          <a:xfrm>
            <a:off x="514800" y="381601"/>
            <a:ext cx="6343200" cy="520768"/>
          </a:xfrm>
        </p:spPr>
        <p:txBody>
          <a:bodyPr/>
          <a:lstStyle/>
          <a:p>
            <a:r>
              <a:rPr lang="en-US" sz="2800" b="1" noProof="0" dirty="0"/>
              <a:t>Ascom Myco 4 – DECT enabled</a:t>
            </a:r>
            <a:endParaRPr lang="en-US" b="1" noProof="0" dirty="0"/>
          </a:p>
        </p:txBody>
      </p:sp>
      <p:grpSp>
        <p:nvGrpSpPr>
          <p:cNvPr id="28" name="Group 27">
            <a:extLst>
              <a:ext uri="{FF2B5EF4-FFF2-40B4-BE49-F238E27FC236}">
                <a16:creationId xmlns:a16="http://schemas.microsoft.com/office/drawing/2014/main" id="{DE8091D7-7AA3-6017-CAA4-06A401FFF0B6}"/>
              </a:ext>
            </a:extLst>
          </p:cNvPr>
          <p:cNvGrpSpPr/>
          <p:nvPr/>
        </p:nvGrpSpPr>
        <p:grpSpPr>
          <a:xfrm>
            <a:off x="9117060" y="1120518"/>
            <a:ext cx="2553254" cy="429069"/>
            <a:chOff x="7914220" y="189517"/>
            <a:chExt cx="3937883" cy="661753"/>
          </a:xfrm>
        </p:grpSpPr>
        <p:pic>
          <p:nvPicPr>
            <p:cNvPr id="14" name="Picture 13" descr="A close up of a sign&#10;&#10;Description automatically generated">
              <a:extLst>
                <a:ext uri="{FF2B5EF4-FFF2-40B4-BE49-F238E27FC236}">
                  <a16:creationId xmlns:a16="http://schemas.microsoft.com/office/drawing/2014/main" id="{261C2E07-306F-4910-5228-CEBD3DAEBA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4220" y="189517"/>
              <a:ext cx="1764674" cy="661753"/>
            </a:xfrm>
            <a:prstGeom prst="rect">
              <a:avLst/>
            </a:prstGeom>
          </p:spPr>
        </p:pic>
        <p:pic>
          <p:nvPicPr>
            <p:cNvPr id="15" name="Picture 14">
              <a:extLst>
                <a:ext uri="{FF2B5EF4-FFF2-40B4-BE49-F238E27FC236}">
                  <a16:creationId xmlns:a16="http://schemas.microsoft.com/office/drawing/2014/main" id="{FB5EBA89-7AFA-AF69-9A5C-7C96ACA1A748}"/>
                </a:ext>
              </a:extLst>
            </p:cNvPr>
            <p:cNvPicPr>
              <a:picLocks noChangeAspect="1"/>
            </p:cNvPicPr>
            <p:nvPr/>
          </p:nvPicPr>
          <p:blipFill>
            <a:blip r:embed="rId4"/>
            <a:stretch>
              <a:fillRect/>
            </a:stretch>
          </p:blipFill>
          <p:spPr>
            <a:xfrm>
              <a:off x="9757883" y="189517"/>
              <a:ext cx="2094220" cy="654099"/>
            </a:xfrm>
            <a:prstGeom prst="rect">
              <a:avLst/>
            </a:prstGeom>
          </p:spPr>
        </p:pic>
      </p:grpSp>
      <p:sp>
        <p:nvSpPr>
          <p:cNvPr id="24" name="Rounded Rectangle 23">
            <a:extLst>
              <a:ext uri="{FF2B5EF4-FFF2-40B4-BE49-F238E27FC236}">
                <a16:creationId xmlns:a16="http://schemas.microsoft.com/office/drawing/2014/main" id="{2945C301-3DA6-01B7-CC1F-0FB26631652F}"/>
              </a:ext>
            </a:extLst>
          </p:cNvPr>
          <p:cNvSpPr/>
          <p:nvPr/>
        </p:nvSpPr>
        <p:spPr>
          <a:xfrm>
            <a:off x="528835" y="2257424"/>
            <a:ext cx="5098242" cy="3612580"/>
          </a:xfrm>
          <a:prstGeom prst="roundRect">
            <a:avLst>
              <a:gd name="adj" fmla="val 7543"/>
            </a:avLst>
          </a:prstGeom>
          <a:solidFill>
            <a:schemeClr val="accent4">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endParaRPr lang="en-US" sz="1400" b="0" noProof="0" dirty="0">
              <a:ln>
                <a:noFill/>
              </a:ln>
              <a:solidFill>
                <a:schemeClr val="tx1"/>
              </a:solidFill>
            </a:endParaRPr>
          </a:p>
        </p:txBody>
      </p:sp>
      <p:sp>
        <p:nvSpPr>
          <p:cNvPr id="30" name="Rounded Rectangle 29">
            <a:extLst>
              <a:ext uri="{FF2B5EF4-FFF2-40B4-BE49-F238E27FC236}">
                <a16:creationId xmlns:a16="http://schemas.microsoft.com/office/drawing/2014/main" id="{EE2E837B-834C-CAC0-3068-99C9CC2B804F}"/>
              </a:ext>
            </a:extLst>
          </p:cNvPr>
          <p:cNvSpPr/>
          <p:nvPr/>
        </p:nvSpPr>
        <p:spPr>
          <a:xfrm>
            <a:off x="5615354" y="2251359"/>
            <a:ext cx="6054847" cy="3612580"/>
          </a:xfrm>
          <a:prstGeom prst="roundRect">
            <a:avLst>
              <a:gd name="adj" fmla="val 7543"/>
            </a:avLst>
          </a:prstGeom>
          <a:solidFill>
            <a:schemeClr val="accent3">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endParaRPr lang="en-US" sz="1400" b="0" noProof="0" dirty="0">
              <a:ln>
                <a:noFill/>
              </a:ln>
              <a:solidFill>
                <a:schemeClr val="tx1"/>
              </a:solidFill>
            </a:endParaRPr>
          </a:p>
        </p:txBody>
      </p:sp>
      <p:pic>
        <p:nvPicPr>
          <p:cNvPr id="16" name="Picture 15">
            <a:extLst>
              <a:ext uri="{FF2B5EF4-FFF2-40B4-BE49-F238E27FC236}">
                <a16:creationId xmlns:a16="http://schemas.microsoft.com/office/drawing/2014/main" id="{98D11DCB-3AB4-E91B-7DBD-C8D311940D7F}"/>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057494" y="1507291"/>
            <a:ext cx="2946023" cy="5213255"/>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921A192A-C47B-E0DA-4D04-DDE7E846414B}"/>
              </a:ext>
            </a:extLst>
          </p:cNvPr>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5581" y="2391855"/>
            <a:ext cx="1109999" cy="658856"/>
          </a:xfrm>
          <a:prstGeom prst="rect">
            <a:avLst/>
          </a:prstGeom>
        </p:spPr>
      </p:pic>
      <p:sp>
        <p:nvSpPr>
          <p:cNvPr id="20" name="Text Placeholder 6">
            <a:extLst>
              <a:ext uri="{FF2B5EF4-FFF2-40B4-BE49-F238E27FC236}">
                <a16:creationId xmlns:a16="http://schemas.microsoft.com/office/drawing/2014/main" id="{5C2B4F80-B900-5B8D-8893-AE1BB81DDE2A}"/>
              </a:ext>
            </a:extLst>
          </p:cNvPr>
          <p:cNvSpPr txBox="1">
            <a:spLocks/>
          </p:cNvSpPr>
          <p:nvPr/>
        </p:nvSpPr>
        <p:spPr>
          <a:xfrm>
            <a:off x="815581" y="3039870"/>
            <a:ext cx="3419733" cy="2711846"/>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0" marR="0" lvl="0" indent="0" algn="l" defTabSz="914400" rtl="0" eaLnBrk="1" fontAlgn="auto" latinLnBrk="0" hangingPunct="1">
              <a:spcBef>
                <a:spcPts val="3000"/>
              </a:spcBef>
              <a:spcAft>
                <a:spcPts val="0"/>
              </a:spcAft>
              <a:buClrTx/>
              <a:buSzPct val="90000"/>
              <a:buFont typeface="Wingdings" charset="2"/>
              <a:buNone/>
              <a:tabLst/>
              <a:defRPr/>
            </a:pPr>
            <a:r>
              <a:rPr kumimoji="0" lang="en-US" sz="1400" b="1" u="none" strike="noStrike" kern="1200" cap="none" spc="0" normalizeH="0" baseline="0" noProof="0" dirty="0">
                <a:ln>
                  <a:noFill/>
                </a:ln>
                <a:effectLst/>
                <a:uLnTx/>
                <a:uFillTx/>
                <a:latin typeface="Proxima Nova Semibold" panose="02000506030000020004" pitchFamily="2" charset="0"/>
              </a:rPr>
              <a:t>DECT – a global standard for Digitally Enhanced Cordless Telecommunication</a:t>
            </a:r>
          </a:p>
          <a:p>
            <a:pPr marL="180000" marR="0" lvl="0" indent="-180000" algn="l" defTabSz="914400" rtl="0" eaLnBrk="1" fontAlgn="auto" latinLnBrk="0" hangingPunct="1">
              <a:spcBef>
                <a:spcPts val="600"/>
              </a:spcBef>
              <a:spcAft>
                <a:spcPts val="0"/>
              </a:spcAft>
              <a:buClrTx/>
              <a:buSzPct val="90000"/>
              <a:buFont typeface="System Font Regular"/>
              <a:buChar char="-"/>
              <a:tabLst/>
              <a:defRPr/>
            </a:pPr>
            <a:r>
              <a:rPr kumimoji="0" lang="en-US" sz="1100" u="none" strike="noStrike" kern="1200" cap="none" spc="0" normalizeH="0" baseline="0" noProof="0" dirty="0">
                <a:ln>
                  <a:noFill/>
                </a:ln>
                <a:effectLst/>
                <a:uLnTx/>
                <a:uFillTx/>
                <a:latin typeface="Proxima Nova" panose="02000506030000020004" pitchFamily="2" charset="0"/>
              </a:rPr>
              <a:t>Interference-free communication over dedicated radio frequency bands</a:t>
            </a:r>
          </a:p>
          <a:p>
            <a:pPr marL="180000" marR="0" lvl="0" indent="-180000" algn="l" defTabSz="914400" rtl="0" eaLnBrk="1" fontAlgn="auto" latinLnBrk="0" hangingPunct="1">
              <a:spcBef>
                <a:spcPts val="0"/>
              </a:spcBef>
              <a:spcAft>
                <a:spcPts val="0"/>
              </a:spcAft>
              <a:buClrTx/>
              <a:buSzPct val="90000"/>
              <a:buFont typeface="System Font Regular"/>
              <a:buChar char="-"/>
              <a:tabLst/>
              <a:defRPr/>
            </a:pPr>
            <a:r>
              <a:rPr kumimoji="0" lang="en-US" sz="1100" u="none" strike="noStrike" kern="1200" cap="none" spc="0" normalizeH="0" baseline="0" noProof="0" dirty="0">
                <a:ln>
                  <a:noFill/>
                </a:ln>
                <a:effectLst/>
                <a:uLnTx/>
                <a:uFillTx/>
                <a:latin typeface="Proxima Nova" panose="02000506030000020004" pitchFamily="2" charset="0"/>
              </a:rPr>
              <a:t>SIP-based telephony with certified interoperability with leading PBX vendors</a:t>
            </a:r>
          </a:p>
          <a:p>
            <a:pPr marL="180000" marR="0" lvl="0" indent="-180000" algn="l" defTabSz="914400" rtl="0" eaLnBrk="1" fontAlgn="auto" latinLnBrk="0" hangingPunct="1">
              <a:spcBef>
                <a:spcPts val="0"/>
              </a:spcBef>
              <a:spcAft>
                <a:spcPts val="0"/>
              </a:spcAft>
              <a:buClrTx/>
              <a:buSzPct val="90000"/>
              <a:buFont typeface="System Font Regular"/>
              <a:buChar char="-"/>
              <a:tabLst/>
              <a:defRPr/>
            </a:pPr>
            <a:r>
              <a:rPr kumimoji="0" lang="en-US" sz="1100" u="none" strike="noStrike" kern="1200" cap="none" spc="0" normalizeH="0" baseline="0" noProof="0" dirty="0">
                <a:ln>
                  <a:noFill/>
                </a:ln>
                <a:effectLst/>
                <a:uLnTx/>
                <a:uFillTx/>
                <a:latin typeface="Proxima Nova" panose="02000506030000020004" pitchFamily="2" charset="0"/>
              </a:rPr>
              <a:t>Wideband audio for high-definition speech quality </a:t>
            </a:r>
          </a:p>
          <a:p>
            <a:pPr marL="180000" marR="0" lvl="0" indent="-180000" algn="l" defTabSz="914400" rtl="0" eaLnBrk="1" fontAlgn="auto" latinLnBrk="0" hangingPunct="1">
              <a:spcBef>
                <a:spcPts val="0"/>
              </a:spcBef>
              <a:spcAft>
                <a:spcPts val="0"/>
              </a:spcAft>
              <a:buClrTx/>
              <a:buSzPct val="90000"/>
              <a:buFont typeface="System Font Regular"/>
              <a:buChar char="-"/>
              <a:tabLst/>
              <a:defRPr/>
            </a:pPr>
            <a:r>
              <a:rPr kumimoji="0" lang="en-US" sz="1100" b="1" u="none" strike="noStrike" kern="1200" cap="none" spc="0" normalizeH="0" baseline="0" noProof="0" dirty="0">
                <a:ln>
                  <a:noFill/>
                </a:ln>
                <a:effectLst/>
                <a:uLnTx/>
                <a:uFillTx/>
                <a:latin typeface="Proxima Nova Semibold" panose="02000506030000020004" pitchFamily="2" charset="0"/>
              </a:rPr>
              <a:t>Intelligent alert notifications via Unite </a:t>
            </a:r>
            <a:r>
              <a:rPr kumimoji="0" lang="en-US" sz="1100" b="1" u="none" strike="noStrike" kern="1200" cap="none" spc="0" normalizeH="0" baseline="0" noProof="0" dirty="0" err="1">
                <a:ln>
                  <a:noFill/>
                </a:ln>
                <a:effectLst/>
                <a:uLnTx/>
                <a:uFillTx/>
                <a:latin typeface="Proxima Nova Semibold" panose="02000506030000020004" pitchFamily="2" charset="0"/>
              </a:rPr>
              <a:t>Axess</a:t>
            </a:r>
            <a:r>
              <a:rPr kumimoji="0" lang="en-US" sz="1100" b="1" u="none" strike="noStrike" kern="1200" cap="none" spc="0" normalizeH="0" baseline="0" noProof="0" dirty="0">
                <a:ln>
                  <a:noFill/>
                </a:ln>
                <a:effectLst/>
                <a:uLnTx/>
                <a:uFillTx/>
                <a:latin typeface="Proxima Nova Semibold" panose="02000506030000020004" pitchFamily="2" charset="0"/>
              </a:rPr>
              <a:t> app (system redundancy)</a:t>
            </a:r>
          </a:p>
          <a:p>
            <a:endParaRPr lang="en-US" noProof="0" dirty="0"/>
          </a:p>
        </p:txBody>
      </p:sp>
      <p:sp>
        <p:nvSpPr>
          <p:cNvPr id="29" name="Text Placeholder 6">
            <a:extLst>
              <a:ext uri="{FF2B5EF4-FFF2-40B4-BE49-F238E27FC236}">
                <a16:creationId xmlns:a16="http://schemas.microsoft.com/office/drawing/2014/main" id="{DA84C6E2-FE7B-7D2F-7B36-A14A66C63431}"/>
              </a:ext>
            </a:extLst>
          </p:cNvPr>
          <p:cNvSpPr txBox="1">
            <a:spLocks/>
          </p:cNvSpPr>
          <p:nvPr/>
        </p:nvSpPr>
        <p:spPr>
          <a:xfrm>
            <a:off x="7063675" y="3039870"/>
            <a:ext cx="4488346" cy="2711846"/>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0" marR="0" lvl="0" indent="0" algn="l" defTabSz="914400" rtl="0" eaLnBrk="1" fontAlgn="auto" latinLnBrk="0" hangingPunct="1">
              <a:spcBef>
                <a:spcPts val="600"/>
              </a:spcBef>
              <a:spcAft>
                <a:spcPts val="0"/>
              </a:spcAft>
              <a:buClrTx/>
              <a:buSzPct val="90000"/>
              <a:buFont typeface="Wingdings" charset="2"/>
              <a:buNone/>
              <a:tabLst/>
              <a:defRPr/>
            </a:pPr>
            <a:r>
              <a:rPr kumimoji="0" lang="en-US" sz="1400" b="1" u="none" strike="noStrike" kern="1200" cap="none" spc="0" normalizeH="0" baseline="0" noProof="0" dirty="0">
                <a:ln>
                  <a:noFill/>
                </a:ln>
                <a:effectLst/>
                <a:uLnTx/>
                <a:uFillTx/>
                <a:latin typeface="Proxima Nova Semibold" panose="02000506030000020004" pitchFamily="2" charset="0"/>
              </a:rPr>
              <a:t>Wi-Fi 6E – 802.11 family of standards for </a:t>
            </a:r>
            <a:r>
              <a:rPr lang="en-US" sz="1400" b="1" noProof="0" dirty="0">
                <a:latin typeface="Proxima Nova Semibold" panose="02000506030000020004" pitchFamily="2" charset="0"/>
              </a:rPr>
              <a:t>’</a:t>
            </a:r>
            <a:r>
              <a:rPr kumimoji="0" lang="en-US" sz="1400" b="1" u="none" strike="noStrike" kern="1200" cap="none" spc="0" normalizeH="0" baseline="0" noProof="0" dirty="0">
                <a:ln>
                  <a:noFill/>
                </a:ln>
                <a:effectLst/>
                <a:uLnTx/>
                <a:uFillTx/>
                <a:latin typeface="Proxima Nova Semibold" panose="02000506030000020004" pitchFamily="2" charset="0"/>
              </a:rPr>
              <a:t>Wireless Local Area Networking’ (WLAN) </a:t>
            </a:r>
          </a:p>
          <a:p>
            <a:pPr marL="180000" marR="0" lvl="0" indent="-180000" defTabSz="914400" rtl="0" eaLnBrk="1" fontAlgn="auto" latinLnBrk="0" hangingPunct="1">
              <a:spcBef>
                <a:spcPts val="600"/>
              </a:spcBef>
              <a:spcAft>
                <a:spcPts val="0"/>
              </a:spcAft>
              <a:buClrTx/>
              <a:buSzPct val="90000"/>
              <a:buFont typeface="System Font Regular"/>
              <a:buChar char="-"/>
              <a:tabLst/>
              <a:defRPr/>
            </a:pPr>
            <a:r>
              <a:rPr kumimoji="0" lang="en-US" sz="1100" b="1" u="none" strike="noStrike" kern="1200" cap="none" spc="0" normalizeH="0" baseline="0" noProof="0" dirty="0">
                <a:ln>
                  <a:noFill/>
                </a:ln>
                <a:effectLst/>
                <a:uLnTx/>
                <a:uFillTx/>
                <a:latin typeface="Proxima Nova Semibold" panose="02000506030000020004" pitchFamily="2" charset="0"/>
              </a:rPr>
              <a:t>Intelligent alert notifications via Unite </a:t>
            </a:r>
            <a:r>
              <a:rPr kumimoji="0" lang="en-US" sz="1100" b="1" u="none" strike="noStrike" kern="1200" cap="none" spc="0" normalizeH="0" baseline="0" noProof="0" dirty="0" err="1">
                <a:ln>
                  <a:noFill/>
                </a:ln>
                <a:effectLst/>
                <a:uLnTx/>
                <a:uFillTx/>
                <a:latin typeface="Proxima Nova Semibold" panose="02000506030000020004" pitchFamily="2" charset="0"/>
              </a:rPr>
              <a:t>Axess</a:t>
            </a:r>
            <a:r>
              <a:rPr kumimoji="0" lang="en-US" sz="1100" b="1" u="none" strike="noStrike" kern="1200" cap="none" spc="0" normalizeH="0" baseline="0" noProof="0" dirty="0">
                <a:ln>
                  <a:noFill/>
                </a:ln>
                <a:effectLst/>
                <a:uLnTx/>
                <a:uFillTx/>
                <a:latin typeface="Proxima Nova Semibold" panose="02000506030000020004" pitchFamily="2" charset="0"/>
              </a:rPr>
              <a:t> app</a:t>
            </a:r>
          </a:p>
          <a:p>
            <a:pPr marL="180000" marR="0" lvl="0" indent="-180000" defTabSz="914400" rtl="0" eaLnBrk="1" fontAlgn="auto" latinLnBrk="0" hangingPunct="1">
              <a:spcBef>
                <a:spcPts val="0"/>
              </a:spcBef>
              <a:spcAft>
                <a:spcPts val="0"/>
              </a:spcAft>
              <a:buClrTx/>
              <a:buSzPct val="90000"/>
              <a:buFont typeface="System Font Regular"/>
              <a:buChar char="-"/>
              <a:tabLst/>
              <a:defRPr/>
            </a:pPr>
            <a:r>
              <a:rPr kumimoji="0" lang="en-US" sz="1100" u="none" strike="noStrike" kern="1200" cap="none" spc="0" normalizeH="0" baseline="0" noProof="0" dirty="0">
                <a:ln>
                  <a:noFill/>
                </a:ln>
                <a:effectLst/>
                <a:uLnTx/>
                <a:uFillTx/>
                <a:latin typeface="Proxima Nova" panose="02000506030000020004" pitchFamily="2" charset="0"/>
              </a:rPr>
              <a:t>Access to integrated clinical systems e.g., MDI, EMR, telemetry, etc.</a:t>
            </a:r>
          </a:p>
          <a:p>
            <a:pPr marL="180000" marR="0" lvl="0" indent="-180000" defTabSz="914400" rtl="0" eaLnBrk="1" fontAlgn="auto" latinLnBrk="0" hangingPunct="1">
              <a:spcBef>
                <a:spcPts val="0"/>
              </a:spcBef>
              <a:spcAft>
                <a:spcPts val="0"/>
              </a:spcAft>
              <a:buClrTx/>
              <a:buSzPct val="90000"/>
              <a:buFont typeface="System Font Regular"/>
              <a:buChar char="-"/>
              <a:tabLst/>
              <a:defRPr/>
            </a:pPr>
            <a:r>
              <a:rPr kumimoji="0" lang="en-US" sz="1100" u="none" strike="noStrike" kern="1200" cap="none" spc="0" normalizeH="0" baseline="0" noProof="0" dirty="0">
                <a:ln>
                  <a:noFill/>
                </a:ln>
                <a:effectLst/>
                <a:uLnTx/>
                <a:uFillTx/>
                <a:latin typeface="Proxima Nova" panose="02000506030000020004" pitchFamily="2" charset="0"/>
              </a:rPr>
              <a:t>Access to Apps, Internet and Google Mobile Services</a:t>
            </a:r>
          </a:p>
          <a:p>
            <a:pPr marL="180000" marR="0" lvl="0" indent="-180000" defTabSz="914400" rtl="0" eaLnBrk="1" fontAlgn="auto" latinLnBrk="0" hangingPunct="1">
              <a:spcBef>
                <a:spcPts val="0"/>
              </a:spcBef>
              <a:spcAft>
                <a:spcPts val="0"/>
              </a:spcAft>
              <a:buClrTx/>
              <a:buSzPct val="90000"/>
              <a:buFont typeface="System Font Regular"/>
              <a:buChar char="-"/>
              <a:tabLst/>
              <a:defRPr/>
            </a:pPr>
            <a:r>
              <a:rPr kumimoji="0" lang="en-US" sz="1100" u="none" strike="noStrike" kern="1200" cap="none" spc="0" normalizeH="0" baseline="0" noProof="0" dirty="0">
                <a:ln>
                  <a:noFill/>
                </a:ln>
                <a:effectLst/>
                <a:uLnTx/>
                <a:uFillTx/>
                <a:latin typeface="Proxima Nova" panose="02000506030000020004" pitchFamily="2" charset="0"/>
              </a:rPr>
              <a:t>Support for Ascom Personal Alarm and Clinical Collaboration suites</a:t>
            </a:r>
          </a:p>
          <a:p>
            <a:pPr marL="180000" marR="0" lvl="0" indent="-180000" defTabSz="914400" rtl="0" eaLnBrk="1" fontAlgn="auto" latinLnBrk="0" hangingPunct="1">
              <a:spcBef>
                <a:spcPts val="0"/>
              </a:spcBef>
              <a:spcAft>
                <a:spcPts val="0"/>
              </a:spcAft>
              <a:buClrTx/>
              <a:buSzPct val="90000"/>
              <a:buFont typeface="System Font Regular"/>
              <a:buChar char="-"/>
              <a:tabLst/>
              <a:defRPr/>
            </a:pPr>
            <a:r>
              <a:rPr kumimoji="0" lang="en-US" sz="1100" u="none" strike="noStrike" kern="1200" cap="none" spc="0" normalizeH="0" baseline="0" noProof="0" dirty="0">
                <a:ln>
                  <a:noFill/>
                </a:ln>
                <a:effectLst/>
                <a:uLnTx/>
                <a:uFillTx/>
                <a:latin typeface="Proxima Nova" panose="02000506030000020004" pitchFamily="2" charset="0"/>
              </a:rPr>
              <a:t>Easy deployment with Centralized Device Management via MDM/EMM</a:t>
            </a:r>
          </a:p>
          <a:p>
            <a:pPr marL="180000" marR="0" lvl="0" indent="-180000" defTabSz="914400" rtl="0" eaLnBrk="1" fontAlgn="auto" latinLnBrk="0" hangingPunct="1">
              <a:spcBef>
                <a:spcPts val="0"/>
              </a:spcBef>
              <a:spcAft>
                <a:spcPts val="0"/>
              </a:spcAft>
              <a:buClrTx/>
              <a:buSzPct val="90000"/>
              <a:buFont typeface="System Font Regular"/>
              <a:buChar char="-"/>
              <a:tabLst/>
              <a:defRPr/>
            </a:pPr>
            <a:r>
              <a:rPr kumimoji="0" lang="en-US" sz="1100" u="none" strike="noStrike" kern="1200" cap="none" spc="0" normalizeH="0" baseline="0" noProof="0" dirty="0">
                <a:ln>
                  <a:noFill/>
                </a:ln>
                <a:effectLst/>
                <a:uLnTx/>
                <a:uFillTx/>
                <a:latin typeface="Proxima Nova" panose="02000506030000020004" pitchFamily="2" charset="0"/>
              </a:rPr>
              <a:t>Including over-the-air (OTA) firmware updates</a:t>
            </a:r>
          </a:p>
          <a:p>
            <a:endParaRPr lang="en-US" noProof="0" dirty="0"/>
          </a:p>
        </p:txBody>
      </p:sp>
      <p:pic>
        <p:nvPicPr>
          <p:cNvPr id="2" name="Picture 1" descr="A wifi certified logo&#10;&#10;Description automatically generated">
            <a:extLst>
              <a:ext uri="{FF2B5EF4-FFF2-40B4-BE49-F238E27FC236}">
                <a16:creationId xmlns:a16="http://schemas.microsoft.com/office/drawing/2014/main" id="{C316F7D0-53AD-351B-34CC-668841C6143B}"/>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7152327" y="2510683"/>
            <a:ext cx="1096312" cy="416964"/>
          </a:xfrm>
          <a:prstGeom prst="rect">
            <a:avLst/>
          </a:prstGeom>
        </p:spPr>
      </p:pic>
    </p:spTree>
    <p:extLst>
      <p:ext uri="{BB962C8B-B14F-4D97-AF65-F5344CB8AC3E}">
        <p14:creationId xmlns:p14="http://schemas.microsoft.com/office/powerpoint/2010/main" val="1647478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510BF18-09C7-D078-6F23-B0B1F3C760E0}"/>
              </a:ext>
            </a:extLst>
          </p:cNvPr>
          <p:cNvSpPr txBox="1"/>
          <p:nvPr/>
        </p:nvSpPr>
        <p:spPr>
          <a:xfrm>
            <a:off x="1618124" y="5667660"/>
            <a:ext cx="4194562" cy="800219"/>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800" i="0" u="none" strike="noStrike" kern="1200" cap="none" spc="0" normalizeH="0" baseline="0" noProof="0" dirty="0">
                <a:ln>
                  <a:noFill/>
                </a:ln>
                <a:solidFill>
                  <a:srgbClr val="4B4B4B"/>
                </a:solidFill>
                <a:effectLst/>
                <a:uLnTx/>
                <a:uFillTx/>
                <a:ea typeface="+mn-ea"/>
                <a:cs typeface="+mn-cs"/>
                <a:hlinkClick r:id="rId3"/>
              </a:rPr>
              <a:t>https://www.wi-fi.org/who-we-are</a:t>
            </a:r>
            <a:endParaRPr kumimoji="0" lang="en-US" sz="800" i="0" u="none" strike="noStrike" kern="1200" cap="none" spc="0" normalizeH="0" baseline="0" noProof="0" dirty="0">
              <a:ln>
                <a:noFill/>
              </a:ln>
              <a:solidFill>
                <a:srgbClr val="3E484F"/>
              </a:solidFill>
              <a:effectLst/>
              <a:uLnTx/>
              <a:uFillTx/>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800" i="0" u="none" strike="noStrike" kern="1200" cap="none" spc="0" normalizeH="0" baseline="0" noProof="0" dirty="0">
                <a:ln>
                  <a:noFill/>
                </a:ln>
                <a:solidFill>
                  <a:srgbClr val="3E484F"/>
                </a:solidFill>
                <a:effectLst/>
                <a:uLnTx/>
                <a:uFillTx/>
                <a:ea typeface="+mn-ea"/>
                <a:cs typeface="+mn-cs"/>
              </a:rPr>
              <a:t>Wi-Fi Alliance is the worldwide network of companies that drive global Wi-Fi adoption and evolution through thought leadership, spectrum advocacy, and industry-wide collaboration</a:t>
            </a:r>
            <a:r>
              <a:rPr kumimoji="0" lang="en-US" sz="800" b="0" i="0" u="none" strike="noStrike" kern="1200" cap="none" spc="0" normalizeH="0" baseline="0" noProof="0" dirty="0">
                <a:ln>
                  <a:noFill/>
                </a:ln>
                <a:solidFill>
                  <a:srgbClr val="3E484F"/>
                </a:solidFill>
                <a:effectLst/>
                <a:uLnTx/>
                <a:uFillTx/>
                <a:latin typeface="Rubik"/>
                <a:ea typeface="+mn-ea"/>
                <a:cs typeface="+mn-cs"/>
              </a:rPr>
              <a:t>.</a:t>
            </a:r>
            <a:endParaRPr kumimoji="0" lang="en-US" sz="800" b="0" i="0" u="none" strike="noStrike" kern="1200" cap="none" spc="0" normalizeH="0" baseline="0" noProof="0" dirty="0">
              <a:ln>
                <a:noFill/>
              </a:ln>
              <a:solidFill>
                <a:srgbClr val="4B4B4B"/>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900" b="0" i="0" u="none" strike="noStrike" kern="1200" cap="none" spc="0" normalizeH="0" baseline="0" noProof="0" dirty="0">
              <a:ln>
                <a:noFill/>
              </a:ln>
              <a:solidFill>
                <a:srgbClr val="4B4B4B"/>
              </a:solidFill>
              <a:effectLst/>
              <a:uLnTx/>
              <a:uFillTx/>
              <a:latin typeface="Proxima Nova" panose="020B0503030502060204" pitchFamily="34" charset="0"/>
              <a:ea typeface="+mn-ea"/>
              <a:cs typeface="+mn-cs"/>
            </a:endParaRPr>
          </a:p>
        </p:txBody>
      </p:sp>
      <p:pic>
        <p:nvPicPr>
          <p:cNvPr id="15" name="Picture Placeholder 14" descr="A hand holding a phone&#10;&#10;Description automatically generated">
            <a:extLst>
              <a:ext uri="{FF2B5EF4-FFF2-40B4-BE49-F238E27FC236}">
                <a16:creationId xmlns:a16="http://schemas.microsoft.com/office/drawing/2014/main" id="{7EA9B7C5-9A6A-C275-EE86-50DC2F1CDB35}"/>
              </a:ext>
            </a:extLst>
          </p:cNvPr>
          <p:cNvPicPr>
            <a:picLocks noGrp="1" noChangeAspect="1"/>
          </p:cNvPicPr>
          <p:nvPr>
            <p:ph type="pic" sz="quarter" idx="13"/>
          </p:nvPr>
        </p:nvPicPr>
        <p:blipFill>
          <a:blip r:embed="rId4" cstate="hqprint">
            <a:extLst>
              <a:ext uri="{28A0092B-C50C-407E-A947-70E740481C1C}">
                <a14:useLocalDpi xmlns:a14="http://schemas.microsoft.com/office/drawing/2010/main"/>
              </a:ext>
            </a:extLst>
          </a:blip>
          <a:srcRect l="10886" t="18979" r="45232" b="5474"/>
          <a:stretch/>
        </p:blipFill>
        <p:spPr>
          <a:xfrm>
            <a:off x="6216000" y="0"/>
            <a:ext cx="5976000" cy="6857999"/>
          </a:xfrm>
        </p:spPr>
      </p:pic>
      <p:sp>
        <p:nvSpPr>
          <p:cNvPr id="13" name="Subtitle 12">
            <a:extLst>
              <a:ext uri="{FF2B5EF4-FFF2-40B4-BE49-F238E27FC236}">
                <a16:creationId xmlns:a16="http://schemas.microsoft.com/office/drawing/2014/main" id="{ADCE53F1-4F53-2697-32EC-B067C3826403}"/>
              </a:ext>
            </a:extLst>
          </p:cNvPr>
          <p:cNvSpPr>
            <a:spLocks noGrp="1"/>
          </p:cNvSpPr>
          <p:nvPr>
            <p:ph type="subTitle" idx="1"/>
          </p:nvPr>
        </p:nvSpPr>
        <p:spPr>
          <a:xfrm>
            <a:off x="514803" y="1418850"/>
            <a:ext cx="5400000" cy="338400"/>
          </a:xfrm>
        </p:spPr>
        <p:txBody>
          <a:bodyPr/>
          <a:lstStyle/>
          <a:p>
            <a:r>
              <a:rPr lang="en-US" sz="1600" noProof="0" dirty="0"/>
              <a:t>Reliable access to the Wireless Local Area Network</a:t>
            </a:r>
          </a:p>
          <a:p>
            <a:endParaRPr lang="en-US" noProof="0" dirty="0"/>
          </a:p>
          <a:p>
            <a:endParaRPr lang="en-US" noProof="0" dirty="0"/>
          </a:p>
        </p:txBody>
      </p:sp>
      <p:sp>
        <p:nvSpPr>
          <p:cNvPr id="4" name="Footer Placeholder 3">
            <a:extLst>
              <a:ext uri="{FF2B5EF4-FFF2-40B4-BE49-F238E27FC236}">
                <a16:creationId xmlns:a16="http://schemas.microsoft.com/office/drawing/2014/main" id="{EB9196A6-6AC2-93D7-1217-D7F96738C2DE}"/>
              </a:ext>
            </a:extLst>
          </p:cNvPr>
          <p:cNvSpPr>
            <a:spLocks noGrp="1"/>
          </p:cNvSpPr>
          <p:nvPr>
            <p:ph type="ftr" sz="quarter" idx="10"/>
          </p:nvPr>
        </p:nvSpPr>
        <p:spPr>
          <a:xfrm>
            <a:off x="7700483" y="6467879"/>
            <a:ext cx="4114800" cy="216000"/>
          </a:xfrm>
        </p:spPr>
        <p:txBody>
          <a:bodyPr/>
          <a:lstStyle/>
          <a:p>
            <a:r>
              <a:rPr lang="en-US" noProof="0" dirty="0"/>
              <a:t>Ascom Myco 4 – Sales Deck </a:t>
            </a:r>
          </a:p>
        </p:txBody>
      </p:sp>
      <p:sp>
        <p:nvSpPr>
          <p:cNvPr id="5" name="Slide Number Placeholder 4">
            <a:extLst>
              <a:ext uri="{FF2B5EF4-FFF2-40B4-BE49-F238E27FC236}">
                <a16:creationId xmlns:a16="http://schemas.microsoft.com/office/drawing/2014/main" id="{96C5FA70-EE4F-3FFA-1977-CFCC676736C1}"/>
              </a:ext>
            </a:extLst>
          </p:cNvPr>
          <p:cNvSpPr>
            <a:spLocks noGrp="1"/>
          </p:cNvSpPr>
          <p:nvPr>
            <p:ph type="sldNum" sz="quarter" idx="11"/>
          </p:nvPr>
        </p:nvSpPr>
        <p:spPr>
          <a:xfrm>
            <a:off x="11694378" y="6467879"/>
            <a:ext cx="381853" cy="216000"/>
          </a:xfrm>
        </p:spPr>
        <p:txBody>
          <a:bodyPr/>
          <a:lstStyle/>
          <a:p>
            <a:fld id="{C99E46AF-EC69-4003-B99F-7251BF543429}" type="slidenum">
              <a:rPr lang="en-US" noProof="0" smtClean="0"/>
              <a:pPr/>
              <a:t>17</a:t>
            </a:fld>
            <a:endParaRPr lang="en-US" noProof="0" dirty="0"/>
          </a:p>
        </p:txBody>
      </p:sp>
      <p:sp>
        <p:nvSpPr>
          <p:cNvPr id="12" name="Title 11">
            <a:extLst>
              <a:ext uri="{FF2B5EF4-FFF2-40B4-BE49-F238E27FC236}">
                <a16:creationId xmlns:a16="http://schemas.microsoft.com/office/drawing/2014/main" id="{48F4EE21-9B12-B607-3A96-113F7ECCCAC4}"/>
              </a:ext>
            </a:extLst>
          </p:cNvPr>
          <p:cNvSpPr>
            <a:spLocks noGrp="1"/>
          </p:cNvSpPr>
          <p:nvPr>
            <p:ph type="title"/>
          </p:nvPr>
        </p:nvSpPr>
        <p:spPr>
          <a:xfrm>
            <a:off x="514800" y="381600"/>
            <a:ext cx="5400000" cy="950599"/>
          </a:xfrm>
        </p:spPr>
        <p:txBody>
          <a:bodyPr/>
          <a:lstStyle/>
          <a:p>
            <a:r>
              <a:rPr lang="en-US" b="1" noProof="0" dirty="0"/>
              <a:t>Wi-Fi</a:t>
            </a:r>
            <a:r>
              <a:rPr lang="en-US" noProof="0" dirty="0"/>
              <a:t> – access to enterprise </a:t>
            </a:r>
            <a:br>
              <a:rPr lang="en-US" noProof="0" dirty="0"/>
            </a:br>
            <a:r>
              <a:rPr lang="en-US" noProof="0" dirty="0"/>
              <a:t>LAN &amp; Apps</a:t>
            </a:r>
            <a:endParaRPr lang="en-US" b="1" noProof="0" dirty="0"/>
          </a:p>
        </p:txBody>
      </p:sp>
      <p:sp>
        <p:nvSpPr>
          <p:cNvPr id="7" name="Text Placeholder 6">
            <a:extLst>
              <a:ext uri="{FF2B5EF4-FFF2-40B4-BE49-F238E27FC236}">
                <a16:creationId xmlns:a16="http://schemas.microsoft.com/office/drawing/2014/main" id="{1FE15984-838D-5A1B-4AF1-D9D620BF4C6F}"/>
              </a:ext>
            </a:extLst>
          </p:cNvPr>
          <p:cNvSpPr>
            <a:spLocks noGrp="1"/>
          </p:cNvSpPr>
          <p:nvPr>
            <p:ph type="body" sz="quarter" idx="12"/>
          </p:nvPr>
        </p:nvSpPr>
        <p:spPr>
          <a:xfrm>
            <a:off x="514802" y="1804448"/>
            <a:ext cx="5400000" cy="3398731"/>
          </a:xfrm>
        </p:spPr>
        <p:txBody>
          <a:bodyPr/>
          <a:lstStyle/>
          <a:p>
            <a:pPr marL="0" indent="0">
              <a:buNone/>
            </a:pPr>
            <a:r>
              <a:rPr lang="en-US" sz="1400" noProof="0" dirty="0"/>
              <a:t>Wi-Fi is a set of protocols, based on the family of IEEE 802.11 standards, for wireless local area networking and modern-day Internet access. </a:t>
            </a:r>
          </a:p>
          <a:p>
            <a:pPr marL="285750" indent="-285750">
              <a:spcBef>
                <a:spcPts val="1800"/>
              </a:spcBef>
              <a:buFont typeface="System Font Regular"/>
              <a:buChar char="-"/>
            </a:pPr>
            <a:r>
              <a:rPr lang="en-US" sz="1400" noProof="0" dirty="0"/>
              <a:t>Ascom Myco 4 delivers enterprise-grade Wi-Fi performance, backed by certified interoperability testing with leading Wi-Fi infrastructure vendors.</a:t>
            </a:r>
          </a:p>
          <a:p>
            <a:pPr marL="285750" indent="-285750">
              <a:spcBef>
                <a:spcPts val="1800"/>
              </a:spcBef>
              <a:buFont typeface="System Font Regular"/>
              <a:buChar char="-"/>
            </a:pPr>
            <a:r>
              <a:rPr lang="en-US" sz="1400" noProof="0" dirty="0"/>
              <a:t>Support Wi-Fi 6E, delivers high data throughput ensuring consistent performance of enterprise applications and services.</a:t>
            </a:r>
          </a:p>
          <a:p>
            <a:endParaRPr lang="en-US" noProof="0" dirty="0"/>
          </a:p>
        </p:txBody>
      </p:sp>
      <p:pic>
        <p:nvPicPr>
          <p:cNvPr id="3" name="Picture 2" descr="A wifi certified logo&#10;&#10;Description automatically generated">
            <a:extLst>
              <a:ext uri="{FF2B5EF4-FFF2-40B4-BE49-F238E27FC236}">
                <a16:creationId xmlns:a16="http://schemas.microsoft.com/office/drawing/2014/main" id="{9ADA759B-3E11-FCB4-C509-28EAFEEE6CD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14800" y="5717514"/>
            <a:ext cx="987555" cy="582657"/>
          </a:xfrm>
          <a:prstGeom prst="rect">
            <a:avLst/>
          </a:prstGeom>
        </p:spPr>
      </p:pic>
    </p:spTree>
    <p:extLst>
      <p:ext uri="{BB962C8B-B14F-4D97-AF65-F5344CB8AC3E}">
        <p14:creationId xmlns:p14="http://schemas.microsoft.com/office/powerpoint/2010/main" val="3441827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904C9C4C-6CF4-5699-2ACC-3326E31DF2EF}"/>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l="18594" t="7404" r="28416" b="1378"/>
          <a:stretch/>
        </p:blipFill>
        <p:spPr>
          <a:xfrm>
            <a:off x="6216000" y="0"/>
            <a:ext cx="5976000" cy="6857999"/>
          </a:xfrm>
        </p:spPr>
      </p:pic>
      <p:sp>
        <p:nvSpPr>
          <p:cNvPr id="13" name="Subtitle 12">
            <a:extLst>
              <a:ext uri="{FF2B5EF4-FFF2-40B4-BE49-F238E27FC236}">
                <a16:creationId xmlns:a16="http://schemas.microsoft.com/office/drawing/2014/main" id="{ADCE53F1-4F53-2697-32EC-B067C3826403}"/>
              </a:ext>
            </a:extLst>
          </p:cNvPr>
          <p:cNvSpPr>
            <a:spLocks noGrp="1"/>
          </p:cNvSpPr>
          <p:nvPr>
            <p:ph type="subTitle" idx="1"/>
          </p:nvPr>
        </p:nvSpPr>
        <p:spPr>
          <a:xfrm>
            <a:off x="514803" y="1418850"/>
            <a:ext cx="5400000" cy="338400"/>
          </a:xfrm>
        </p:spPr>
        <p:txBody>
          <a:bodyPr/>
          <a:lstStyle/>
          <a:p>
            <a:r>
              <a:rPr lang="en-US" noProof="0" dirty="0"/>
              <a:t>Digitally Enhanced Cordless Telecommunication</a:t>
            </a:r>
          </a:p>
          <a:p>
            <a:endParaRPr lang="en-US" noProof="0" dirty="0"/>
          </a:p>
          <a:p>
            <a:endParaRPr lang="en-US" noProof="0" dirty="0"/>
          </a:p>
        </p:txBody>
      </p:sp>
      <p:sp>
        <p:nvSpPr>
          <p:cNvPr id="4" name="Footer Placeholder 3">
            <a:extLst>
              <a:ext uri="{FF2B5EF4-FFF2-40B4-BE49-F238E27FC236}">
                <a16:creationId xmlns:a16="http://schemas.microsoft.com/office/drawing/2014/main" id="{EB9196A6-6AC2-93D7-1217-D7F96738C2DE}"/>
              </a:ext>
            </a:extLst>
          </p:cNvPr>
          <p:cNvSpPr>
            <a:spLocks noGrp="1"/>
          </p:cNvSpPr>
          <p:nvPr>
            <p:ph type="ftr" sz="quarter" idx="10"/>
          </p:nvPr>
        </p:nvSpPr>
        <p:spPr>
          <a:xfrm>
            <a:off x="7700483" y="6467879"/>
            <a:ext cx="4114800" cy="216000"/>
          </a:xfrm>
        </p:spPr>
        <p:txBody>
          <a:bodyPr/>
          <a:lstStyle/>
          <a:p>
            <a:endParaRPr lang="en-US" noProof="0" dirty="0"/>
          </a:p>
          <a:p>
            <a:r>
              <a:rPr lang="en-US" noProof="0" dirty="0"/>
              <a:t>Ascom Myco 4 – Sales Deck </a:t>
            </a:r>
          </a:p>
          <a:p>
            <a:endParaRPr lang="en-US" noProof="0" dirty="0"/>
          </a:p>
        </p:txBody>
      </p:sp>
      <p:sp>
        <p:nvSpPr>
          <p:cNvPr id="5" name="Slide Number Placeholder 4">
            <a:extLst>
              <a:ext uri="{FF2B5EF4-FFF2-40B4-BE49-F238E27FC236}">
                <a16:creationId xmlns:a16="http://schemas.microsoft.com/office/drawing/2014/main" id="{96C5FA70-EE4F-3FFA-1977-CFCC676736C1}"/>
              </a:ext>
            </a:extLst>
          </p:cNvPr>
          <p:cNvSpPr>
            <a:spLocks noGrp="1"/>
          </p:cNvSpPr>
          <p:nvPr>
            <p:ph type="sldNum" sz="quarter" idx="11"/>
          </p:nvPr>
        </p:nvSpPr>
        <p:spPr>
          <a:xfrm>
            <a:off x="11694378" y="6467879"/>
            <a:ext cx="381853" cy="216000"/>
          </a:xfrm>
        </p:spPr>
        <p:txBody>
          <a:bodyPr/>
          <a:lstStyle/>
          <a:p>
            <a:fld id="{C99E46AF-EC69-4003-B99F-7251BF543429}" type="slidenum">
              <a:rPr lang="en-US" noProof="0" smtClean="0"/>
              <a:pPr/>
              <a:t>18</a:t>
            </a:fld>
            <a:endParaRPr lang="en-US" noProof="0" dirty="0"/>
          </a:p>
        </p:txBody>
      </p:sp>
      <p:sp>
        <p:nvSpPr>
          <p:cNvPr id="12" name="Title 11">
            <a:extLst>
              <a:ext uri="{FF2B5EF4-FFF2-40B4-BE49-F238E27FC236}">
                <a16:creationId xmlns:a16="http://schemas.microsoft.com/office/drawing/2014/main" id="{48F4EE21-9B12-B607-3A96-113F7ECCCAC4}"/>
              </a:ext>
            </a:extLst>
          </p:cNvPr>
          <p:cNvSpPr>
            <a:spLocks noGrp="1"/>
          </p:cNvSpPr>
          <p:nvPr>
            <p:ph type="title"/>
          </p:nvPr>
        </p:nvSpPr>
        <p:spPr>
          <a:xfrm>
            <a:off x="514800" y="381600"/>
            <a:ext cx="5400000" cy="950599"/>
          </a:xfrm>
        </p:spPr>
        <p:txBody>
          <a:bodyPr/>
          <a:lstStyle/>
          <a:p>
            <a:r>
              <a:rPr lang="en-US" b="1" noProof="0" dirty="0"/>
              <a:t>DECT – best performance wireless telephony</a:t>
            </a:r>
          </a:p>
        </p:txBody>
      </p:sp>
      <p:sp>
        <p:nvSpPr>
          <p:cNvPr id="7" name="Text Placeholder 6">
            <a:extLst>
              <a:ext uri="{FF2B5EF4-FFF2-40B4-BE49-F238E27FC236}">
                <a16:creationId xmlns:a16="http://schemas.microsoft.com/office/drawing/2014/main" id="{1FE15984-838D-5A1B-4AF1-D9D620BF4C6F}"/>
              </a:ext>
            </a:extLst>
          </p:cNvPr>
          <p:cNvSpPr>
            <a:spLocks noGrp="1"/>
          </p:cNvSpPr>
          <p:nvPr>
            <p:ph type="body" sz="quarter" idx="12"/>
          </p:nvPr>
        </p:nvSpPr>
        <p:spPr>
          <a:xfrm>
            <a:off x="514802" y="1804448"/>
            <a:ext cx="5400000" cy="4139094"/>
          </a:xfrm>
        </p:spPr>
        <p:txBody>
          <a:bodyPr/>
          <a:lstStyle/>
          <a:p>
            <a:pPr marL="0" indent="0">
              <a:buNone/>
            </a:pPr>
            <a:r>
              <a:rPr lang="en-US" sz="1400" noProof="0" dirty="0"/>
              <a:t>DECT is the </a:t>
            </a:r>
            <a:r>
              <a:rPr lang="en-US" sz="1400" i="1" noProof="0" dirty="0"/>
              <a:t>de-facto</a:t>
            </a:r>
            <a:r>
              <a:rPr lang="en-US" sz="1400" noProof="0" dirty="0"/>
              <a:t> global standard for on-premise wireless voice/telephony applications. It dominates all other on-premise voice technologies (i.e., including VoWiFi, analogue and other proprietary technologies). </a:t>
            </a:r>
          </a:p>
          <a:p>
            <a:pPr marL="285750" indent="-285750">
              <a:spcBef>
                <a:spcPts val="1800"/>
              </a:spcBef>
              <a:buFont typeface="System Font Regular"/>
              <a:buChar char="-"/>
            </a:pPr>
            <a:r>
              <a:rPr lang="en-US" sz="1400" noProof="0" dirty="0"/>
              <a:t>A truly global standard with unparalleled worldwide acceptance, interoperability, and compatibility with global standards for telephony (</a:t>
            </a:r>
            <a:r>
              <a:rPr lang="en-US" sz="1400" i="1" noProof="0" dirty="0"/>
              <a:t>i.e., PSTN, PABX and VoIP</a:t>
            </a:r>
            <a:r>
              <a:rPr lang="en-US" sz="1400" noProof="0" dirty="0"/>
              <a:t>) applications.</a:t>
            </a:r>
          </a:p>
          <a:p>
            <a:pPr marL="285750" indent="-285750">
              <a:spcBef>
                <a:spcPts val="1800"/>
              </a:spcBef>
              <a:buFont typeface="System Font Regular"/>
              <a:buChar char="-"/>
            </a:pPr>
            <a:r>
              <a:rPr lang="en-US" sz="1400" noProof="0" dirty="0"/>
              <a:t>Using Wideband audio (i.e., G.722.2 codecs) further enhances voice quality. Thus, enabling conversations with clearer more natural sounding speech quality</a:t>
            </a:r>
          </a:p>
          <a:p>
            <a:endParaRPr lang="en-US" noProof="0" dirty="0"/>
          </a:p>
        </p:txBody>
      </p:sp>
      <p:pic>
        <p:nvPicPr>
          <p:cNvPr id="3" name="Picture 2" descr="A picture containing drawing&#10;&#10;Description automatically generated">
            <a:extLst>
              <a:ext uri="{FF2B5EF4-FFF2-40B4-BE49-F238E27FC236}">
                <a16:creationId xmlns:a16="http://schemas.microsoft.com/office/drawing/2014/main" id="{C2FC8A5D-1ECD-6E40-4FFC-21DF1CB766BB}"/>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6672" y="5890432"/>
            <a:ext cx="1109999" cy="658856"/>
          </a:xfrm>
          <a:prstGeom prst="rect">
            <a:avLst/>
          </a:prstGeom>
        </p:spPr>
      </p:pic>
      <p:sp>
        <p:nvSpPr>
          <p:cNvPr id="14" name="TextBox 13">
            <a:extLst>
              <a:ext uri="{FF2B5EF4-FFF2-40B4-BE49-F238E27FC236}">
                <a16:creationId xmlns:a16="http://schemas.microsoft.com/office/drawing/2014/main" id="{34AC40AA-435C-3B27-70DD-CC55F8866590}"/>
              </a:ext>
            </a:extLst>
          </p:cNvPr>
          <p:cNvSpPr txBox="1"/>
          <p:nvPr/>
        </p:nvSpPr>
        <p:spPr>
          <a:xfrm>
            <a:off x="1526895" y="5943542"/>
            <a:ext cx="3946863" cy="692497"/>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800" b="0" i="0" u="none" strike="noStrike" kern="1200" cap="none" spc="0" normalizeH="0" baseline="0" noProof="0" dirty="0">
                <a:ln>
                  <a:noFill/>
                </a:ln>
                <a:effectLst/>
                <a:uLnTx/>
                <a:uFillTx/>
                <a:ea typeface="+mn-ea"/>
                <a:cs typeface="+mn-cs"/>
                <a:hlinkClick r:id="rId5">
                  <a:extLst>
                    <a:ext uri="{A12FA001-AC4F-418D-AE19-62706E023703}">
                      <ahyp:hlinkClr xmlns:ahyp="http://schemas.microsoft.com/office/drawing/2018/hyperlinkcolor" val="tx"/>
                    </a:ext>
                  </a:extLst>
                </a:hlinkClick>
              </a:rPr>
              <a:t>https://www.etsi.org/technologies/dect</a:t>
            </a:r>
            <a:endParaRPr kumimoji="0" lang="en-US" sz="800" b="1"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800" i="0" u="none" strike="noStrike" kern="1200" cap="none" spc="0" normalizeH="0" baseline="0" noProof="0" dirty="0">
                <a:ln>
                  <a:noFill/>
                </a:ln>
                <a:effectLst/>
                <a:uLnTx/>
                <a:uFillTx/>
                <a:ea typeface="+mn-ea"/>
                <a:cs typeface="+mn-cs"/>
              </a:rPr>
              <a:t>ETSI is a leading European standardization organization for Information and Communication Technology (ICT) standards fulfilling global market needs.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900" b="0" i="0" u="none" strike="noStrike" kern="1200" cap="none" spc="0" normalizeH="0" baseline="0" noProof="0" dirty="0">
              <a:ln>
                <a:noFill/>
              </a:ln>
              <a:solidFill>
                <a:srgbClr val="4B4B4B"/>
              </a:solidFill>
              <a:effectLst/>
              <a:uLnTx/>
              <a:uFillTx/>
              <a:latin typeface="Proxima Nova" panose="020B0503030502060204" pitchFamily="34" charset="0"/>
              <a:ea typeface="+mn-ea"/>
              <a:cs typeface="+mn-cs"/>
            </a:endParaRPr>
          </a:p>
        </p:txBody>
      </p:sp>
    </p:spTree>
    <p:extLst>
      <p:ext uri="{BB962C8B-B14F-4D97-AF65-F5344CB8AC3E}">
        <p14:creationId xmlns:p14="http://schemas.microsoft.com/office/powerpoint/2010/main" val="4197841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A7E75BA-E74E-72EB-E135-76FB7EB95B96}"/>
              </a:ext>
            </a:extLst>
          </p:cNvPr>
          <p:cNvSpPr>
            <a:spLocks noGrp="1"/>
          </p:cNvSpPr>
          <p:nvPr>
            <p:ph type="title"/>
          </p:nvPr>
        </p:nvSpPr>
        <p:spPr/>
        <p:txBody>
          <a:bodyPr/>
          <a:lstStyle/>
          <a:p>
            <a:r>
              <a:rPr lang="en-US" noProof="0" dirty="0"/>
              <a:t>Myco 4 features</a:t>
            </a:r>
          </a:p>
        </p:txBody>
      </p:sp>
      <p:sp>
        <p:nvSpPr>
          <p:cNvPr id="4" name="Underrubrik 3">
            <a:extLst>
              <a:ext uri="{FF2B5EF4-FFF2-40B4-BE49-F238E27FC236}">
                <a16:creationId xmlns:a16="http://schemas.microsoft.com/office/drawing/2014/main" id="{E68972A3-DF2A-1CB3-7462-F06F3456AA55}"/>
              </a:ext>
            </a:extLst>
          </p:cNvPr>
          <p:cNvSpPr>
            <a:spLocks noGrp="1"/>
          </p:cNvSpPr>
          <p:nvPr>
            <p:ph type="subTitle" idx="1"/>
          </p:nvPr>
        </p:nvSpPr>
        <p:spPr/>
        <p:txBody>
          <a:bodyPr/>
          <a:lstStyle/>
          <a:p>
            <a:r>
              <a:rPr lang="en-US" noProof="0" dirty="0"/>
              <a:t>Built for your professional needs</a:t>
            </a:r>
          </a:p>
        </p:txBody>
      </p:sp>
      <p:pic>
        <p:nvPicPr>
          <p:cNvPr id="5" name="Picture Placeholder 34">
            <a:extLst>
              <a:ext uri="{FF2B5EF4-FFF2-40B4-BE49-F238E27FC236}">
                <a16:creationId xmlns:a16="http://schemas.microsoft.com/office/drawing/2014/main" id="{5306F248-95E1-8C07-F0C8-1629975C4E4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4729" r="4729"/>
          <a:stretch/>
        </p:blipFill>
        <p:spPr/>
      </p:pic>
    </p:spTree>
    <p:extLst>
      <p:ext uri="{BB962C8B-B14F-4D97-AF65-F5344CB8AC3E}">
        <p14:creationId xmlns:p14="http://schemas.microsoft.com/office/powerpoint/2010/main" val="130472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A3B0D8-675D-D16C-6454-0E1609AD2764}"/>
              </a:ext>
            </a:extLst>
          </p:cNvPr>
          <p:cNvSpPr>
            <a:spLocks noGrp="1"/>
          </p:cNvSpPr>
          <p:nvPr>
            <p:ph type="subTitle" idx="1"/>
          </p:nvPr>
        </p:nvSpPr>
        <p:spPr>
          <a:xfrm>
            <a:off x="514801" y="951869"/>
            <a:ext cx="10515600" cy="324000"/>
          </a:xfrm>
        </p:spPr>
        <p:txBody>
          <a:bodyPr/>
          <a:lstStyle/>
          <a:p>
            <a:r>
              <a:rPr lang="en-US" noProof="0" dirty="0"/>
              <a:t>This document contains forward-looking statements and conceptual pictures of technologies and functions which may not be available in current Ascom products. No assumptions are implied, nor should any assumptions be made as to the future availability of these or other technologies and functions. Ascom assumes no responsibility to update forward-looking statements or adapt them to future events or developments.</a:t>
            </a:r>
          </a:p>
          <a:p>
            <a:r>
              <a:rPr lang="en-US" noProof="0" dirty="0"/>
              <a:t>Features and functions described may require additional software from Ascom or third parties to realize. This document is confidential and for the purpose of informational presentation to a specific audience. All materials here are copyright © Ascom unless otherwise stated, and may not be copied, distributed or reproduced in whole or in part, nor passed to any third party without permission from Ascom. Availability of any future designs or products are subject to regulatory clearance. Products may not be available in a particular country or region.</a:t>
            </a:r>
          </a:p>
          <a:p>
            <a:endParaRPr lang="en-US" noProof="0" dirty="0"/>
          </a:p>
        </p:txBody>
      </p:sp>
      <p:sp>
        <p:nvSpPr>
          <p:cNvPr id="8" name="Title 2">
            <a:extLst>
              <a:ext uri="{FF2B5EF4-FFF2-40B4-BE49-F238E27FC236}">
                <a16:creationId xmlns:a16="http://schemas.microsoft.com/office/drawing/2014/main" id="{3E8305D0-0529-61F1-8D40-3832F54DF9DE}"/>
              </a:ext>
            </a:extLst>
          </p:cNvPr>
          <p:cNvSpPr>
            <a:spLocks noGrp="1"/>
          </p:cNvSpPr>
          <p:nvPr>
            <p:ph type="title"/>
          </p:nvPr>
        </p:nvSpPr>
        <p:spPr>
          <a:xfrm>
            <a:off x="514800" y="380918"/>
            <a:ext cx="10515600" cy="540000"/>
          </a:xfrm>
        </p:spPr>
        <p:txBody>
          <a:bodyPr/>
          <a:lstStyle/>
          <a:p>
            <a:r>
              <a:rPr lang="en-US" noProof="0" dirty="0"/>
              <a:t>Disclaimer</a:t>
            </a:r>
          </a:p>
        </p:txBody>
      </p:sp>
      <p:sp>
        <p:nvSpPr>
          <p:cNvPr id="5" name="Footer Placeholder 2">
            <a:extLst>
              <a:ext uri="{FF2B5EF4-FFF2-40B4-BE49-F238E27FC236}">
                <a16:creationId xmlns:a16="http://schemas.microsoft.com/office/drawing/2014/main" id="{9BA64B69-F307-EBA8-2BBF-D3B22CE62E1D}"/>
              </a:ext>
            </a:extLst>
          </p:cNvPr>
          <p:cNvSpPr>
            <a:spLocks noGrp="1"/>
          </p:cNvSpPr>
          <p:nvPr>
            <p:ph type="ftr" sz="quarter" idx="10"/>
          </p:nvPr>
        </p:nvSpPr>
        <p:spPr>
          <a:xfrm>
            <a:off x="7700483" y="6467879"/>
            <a:ext cx="4114800" cy="216000"/>
          </a:xfrm>
        </p:spPr>
        <p:txBody>
          <a:bodyPr/>
          <a:lstStyle/>
          <a:p>
            <a:r>
              <a:rPr lang="en-US" noProof="0" dirty="0"/>
              <a:t>Ascom Myco 4 – Sales Deck </a:t>
            </a:r>
          </a:p>
        </p:txBody>
      </p:sp>
      <p:sp>
        <p:nvSpPr>
          <p:cNvPr id="7" name="Slide Number Placeholder 44">
            <a:extLst>
              <a:ext uri="{FF2B5EF4-FFF2-40B4-BE49-F238E27FC236}">
                <a16:creationId xmlns:a16="http://schemas.microsoft.com/office/drawing/2014/main" id="{88B285E9-965E-303B-7470-728DE67EA792}"/>
              </a:ext>
            </a:extLst>
          </p:cNvPr>
          <p:cNvSpPr>
            <a:spLocks noGrp="1"/>
          </p:cNvSpPr>
          <p:nvPr>
            <p:ph type="sldNum" sz="quarter" idx="11"/>
          </p:nvPr>
        </p:nvSpPr>
        <p:spPr>
          <a:xfrm>
            <a:off x="11694378" y="6467879"/>
            <a:ext cx="381853" cy="216000"/>
          </a:xfrm>
        </p:spPr>
        <p:txBody>
          <a:bodyPr/>
          <a:lstStyle/>
          <a:p>
            <a:pPr lvl="0"/>
            <a:fld id="{C99E46AF-EC69-4003-B99F-7251BF543429}" type="slidenum">
              <a:rPr lang="en-US" noProof="0" smtClean="0">
                <a:sym typeface="DM Sans"/>
              </a:rPr>
              <a:pPr lvl="0"/>
              <a:t>2</a:t>
            </a:fld>
            <a:endParaRPr lang="en-US" noProof="0" dirty="0">
              <a:sym typeface="DM Sans"/>
            </a:endParaRPr>
          </a:p>
        </p:txBody>
      </p:sp>
    </p:spTree>
    <p:extLst>
      <p:ext uri="{BB962C8B-B14F-4D97-AF65-F5344CB8AC3E}">
        <p14:creationId xmlns:p14="http://schemas.microsoft.com/office/powerpoint/2010/main" val="390033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6458420A-A98D-AC76-B559-C728746BB864}"/>
              </a:ext>
            </a:extLst>
          </p:cNvPr>
          <p:cNvSpPr>
            <a:spLocks noGrp="1"/>
          </p:cNvSpPr>
          <p:nvPr>
            <p:ph type="subTitle" idx="1"/>
          </p:nvPr>
        </p:nvSpPr>
        <p:spPr/>
        <p:txBody>
          <a:bodyPr/>
          <a:lstStyle/>
          <a:p>
            <a:r>
              <a:rPr lang="en-US" noProof="0" dirty="0"/>
              <a:t>5.5” high-definition multitouch display</a:t>
            </a:r>
          </a:p>
        </p:txBody>
      </p:sp>
      <p:sp>
        <p:nvSpPr>
          <p:cNvPr id="3" name="Platshållare för sidfot 2">
            <a:extLst>
              <a:ext uri="{FF2B5EF4-FFF2-40B4-BE49-F238E27FC236}">
                <a16:creationId xmlns:a16="http://schemas.microsoft.com/office/drawing/2014/main" id="{007B5F5E-C281-A3D1-3A7E-3433864C230D}"/>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4761A1D4-1500-C77D-01DF-375701601964}"/>
              </a:ext>
            </a:extLst>
          </p:cNvPr>
          <p:cNvSpPr>
            <a:spLocks noGrp="1"/>
          </p:cNvSpPr>
          <p:nvPr>
            <p:ph type="sldNum" sz="quarter" idx="11"/>
          </p:nvPr>
        </p:nvSpPr>
        <p:spPr/>
        <p:txBody>
          <a:bodyPr/>
          <a:lstStyle/>
          <a:p>
            <a:fld id="{C99E46AF-EC69-4003-B99F-7251BF543429}" type="slidenum">
              <a:rPr lang="en-US" noProof="0" smtClean="0"/>
              <a:pPr/>
              <a:t>20</a:t>
            </a:fld>
            <a:endParaRPr lang="en-US" noProof="0" dirty="0"/>
          </a:p>
        </p:txBody>
      </p:sp>
      <p:sp>
        <p:nvSpPr>
          <p:cNvPr id="5" name="Rubrik 4">
            <a:extLst>
              <a:ext uri="{FF2B5EF4-FFF2-40B4-BE49-F238E27FC236}">
                <a16:creationId xmlns:a16="http://schemas.microsoft.com/office/drawing/2014/main" id="{521CAF5F-0E8C-4B3D-82C1-2BF17545E28E}"/>
              </a:ext>
            </a:extLst>
          </p:cNvPr>
          <p:cNvSpPr>
            <a:spLocks noGrp="1"/>
          </p:cNvSpPr>
          <p:nvPr>
            <p:ph type="title"/>
          </p:nvPr>
        </p:nvSpPr>
        <p:spPr/>
        <p:txBody>
          <a:bodyPr/>
          <a:lstStyle/>
          <a:p>
            <a:r>
              <a:rPr lang="en-US" noProof="0" dirty="0"/>
              <a:t>Myco 4 – larger vivid and durable display</a:t>
            </a:r>
          </a:p>
        </p:txBody>
      </p:sp>
      <p:sp>
        <p:nvSpPr>
          <p:cNvPr id="6" name="Platshållare för text 5">
            <a:extLst>
              <a:ext uri="{FF2B5EF4-FFF2-40B4-BE49-F238E27FC236}">
                <a16:creationId xmlns:a16="http://schemas.microsoft.com/office/drawing/2014/main" id="{54A4D0BF-8421-0470-E363-97D2AFED38E8}"/>
              </a:ext>
            </a:extLst>
          </p:cNvPr>
          <p:cNvSpPr>
            <a:spLocks noGrp="1"/>
          </p:cNvSpPr>
          <p:nvPr>
            <p:ph type="body" sz="quarter" idx="12"/>
          </p:nvPr>
        </p:nvSpPr>
        <p:spPr/>
        <p:txBody>
          <a:bodyPr/>
          <a:lstStyle/>
          <a:p>
            <a:pPr marR="0" lvl="0" algn="l" defTabSz="914400" rtl="0" eaLnBrk="1" fontAlgn="auto" latinLnBrk="0" hangingPunct="1">
              <a:lnSpc>
                <a:spcPts val="2400"/>
              </a:lnSpc>
              <a:spcAft>
                <a:spcPts val="0"/>
              </a:spcAft>
              <a:buClr>
                <a:srgbClr val="333333"/>
              </a:buClr>
              <a:buSzTx/>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Highly strengthened Corning® Gorilla® Glass 5 – survives typical waist-high drops (i.e., up to 1.2m) </a:t>
            </a:r>
            <a:b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b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onto hard, rough surfaces. </a:t>
            </a:r>
          </a:p>
          <a:p>
            <a:pPr marR="0" lvl="0" algn="l" defTabSz="914400" rtl="0" eaLnBrk="1" fontAlgn="auto" latinLnBrk="0" hangingPunct="1">
              <a:lnSpc>
                <a:spcPts val="2400"/>
              </a:lnSpc>
              <a:spcAft>
                <a:spcPts val="0"/>
              </a:spcAft>
              <a:buClr>
                <a:srgbClr val="333333"/>
              </a:buClr>
              <a:buSzTx/>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To further enhance the brilliant durability of Gorilla Glass 5, Myco 4 comes with a factory mounted screen-protection film. In case it wears out, the screen-protection film is available as a spare part and can easily be replaced.</a:t>
            </a:r>
          </a:p>
        </p:txBody>
      </p:sp>
      <p:pic>
        <p:nvPicPr>
          <p:cNvPr id="7" name="Picture 4">
            <a:extLst>
              <a:ext uri="{FF2B5EF4-FFF2-40B4-BE49-F238E27FC236}">
                <a16:creationId xmlns:a16="http://schemas.microsoft.com/office/drawing/2014/main" id="{51F2D0DD-4EAF-3D8E-D8F6-F3C37DD0285F}"/>
              </a:ext>
            </a:extLst>
          </p:cNvPr>
          <p:cNvPicPr>
            <a:picLocks noChangeAspect="1" noChangeArrowheads="1"/>
          </p:cNvPicPr>
          <p:nvPr/>
        </p:nvPicPr>
        <p:blipFill>
          <a:blip r:embed="rId2"/>
          <a:srcRect/>
          <a:stretch/>
        </p:blipFill>
        <p:spPr bwMode="auto">
          <a:xfrm>
            <a:off x="6782636" y="642966"/>
            <a:ext cx="2666342" cy="50432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46FFC0C7-E362-BAEC-ECD4-2818D2E0B14C}"/>
              </a:ext>
            </a:extLst>
          </p:cNvPr>
          <p:cNvPicPr>
            <a:picLocks noChangeAspect="1" noChangeArrowheads="1"/>
          </p:cNvPicPr>
          <p:nvPr/>
        </p:nvPicPr>
        <p:blipFill>
          <a:blip r:embed="rId3"/>
          <a:srcRect/>
          <a:stretch/>
        </p:blipFill>
        <p:spPr bwMode="auto">
          <a:xfrm>
            <a:off x="9224415" y="642966"/>
            <a:ext cx="2294769" cy="51331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B9F8F56-6564-79C2-E0B5-361239FAC2D8}"/>
              </a:ext>
            </a:extLst>
          </p:cNvPr>
          <p:cNvSpPr txBox="1"/>
          <p:nvPr/>
        </p:nvSpPr>
        <p:spPr>
          <a:xfrm>
            <a:off x="6277202" y="5632412"/>
            <a:ext cx="5847742" cy="261610"/>
          </a:xfrm>
          <a:prstGeom prst="rect">
            <a:avLst/>
          </a:prstGeom>
          <a:noFill/>
        </p:spPr>
        <p:txBody>
          <a:bodyPr wrap="square" rtlCol="0">
            <a:spAutoFit/>
          </a:bodyPr>
          <a:lstStyle/>
          <a:p>
            <a:pPr algn="ctr"/>
            <a:r>
              <a:rPr lang="en-US" sz="1100" noProof="0" dirty="0">
                <a:latin typeface="Proxima Nova" panose="02000506030000020004" pitchFamily="2" charset="0"/>
              </a:rPr>
              <a:t>Available in two form factors</a:t>
            </a:r>
          </a:p>
        </p:txBody>
      </p:sp>
    </p:spTree>
    <p:extLst>
      <p:ext uri="{BB962C8B-B14F-4D97-AF65-F5344CB8AC3E}">
        <p14:creationId xmlns:p14="http://schemas.microsoft.com/office/powerpoint/2010/main" val="3620623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6458420A-A98D-AC76-B559-C728746BB864}"/>
              </a:ext>
            </a:extLst>
          </p:cNvPr>
          <p:cNvSpPr>
            <a:spLocks noGrp="1"/>
          </p:cNvSpPr>
          <p:nvPr>
            <p:ph type="subTitle" idx="1"/>
          </p:nvPr>
        </p:nvSpPr>
        <p:spPr/>
        <p:txBody>
          <a:bodyPr/>
          <a:lstStyle/>
          <a:p>
            <a:r>
              <a:rPr lang="en-US" noProof="0" dirty="0"/>
              <a:t>Optional ‘high-performance’ barcode scanner</a:t>
            </a:r>
          </a:p>
        </p:txBody>
      </p:sp>
      <p:sp>
        <p:nvSpPr>
          <p:cNvPr id="3" name="Platshållare för sidfot 2">
            <a:extLst>
              <a:ext uri="{FF2B5EF4-FFF2-40B4-BE49-F238E27FC236}">
                <a16:creationId xmlns:a16="http://schemas.microsoft.com/office/drawing/2014/main" id="{007B5F5E-C281-A3D1-3A7E-3433864C230D}"/>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4761A1D4-1500-C77D-01DF-375701601964}"/>
              </a:ext>
            </a:extLst>
          </p:cNvPr>
          <p:cNvSpPr>
            <a:spLocks noGrp="1"/>
          </p:cNvSpPr>
          <p:nvPr>
            <p:ph type="sldNum" sz="quarter" idx="11"/>
          </p:nvPr>
        </p:nvSpPr>
        <p:spPr/>
        <p:txBody>
          <a:bodyPr/>
          <a:lstStyle/>
          <a:p>
            <a:fld id="{C99E46AF-EC69-4003-B99F-7251BF543429}" type="slidenum">
              <a:rPr lang="en-US" noProof="0" smtClean="0"/>
              <a:pPr/>
              <a:t>21</a:t>
            </a:fld>
            <a:endParaRPr lang="en-US" noProof="0" dirty="0"/>
          </a:p>
        </p:txBody>
      </p:sp>
      <p:sp>
        <p:nvSpPr>
          <p:cNvPr id="5" name="Rubrik 4">
            <a:extLst>
              <a:ext uri="{FF2B5EF4-FFF2-40B4-BE49-F238E27FC236}">
                <a16:creationId xmlns:a16="http://schemas.microsoft.com/office/drawing/2014/main" id="{521CAF5F-0E8C-4B3D-82C1-2BF17545E28E}"/>
              </a:ext>
            </a:extLst>
          </p:cNvPr>
          <p:cNvSpPr>
            <a:spLocks noGrp="1"/>
          </p:cNvSpPr>
          <p:nvPr>
            <p:ph type="title"/>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333333"/>
                </a:solidFill>
                <a:effectLst/>
                <a:uLnTx/>
                <a:uFillTx/>
                <a:ea typeface="+mj-ea"/>
                <a:cs typeface="+mj-cs"/>
              </a:rPr>
              <a:t>Myco 4 </a:t>
            </a:r>
            <a:br>
              <a:rPr kumimoji="0" lang="en-US" sz="2800" b="0" i="0" u="none" strike="noStrike" kern="1200" cap="none" spc="0" normalizeH="0" baseline="0" noProof="0" dirty="0">
                <a:ln>
                  <a:noFill/>
                </a:ln>
                <a:solidFill>
                  <a:srgbClr val="333333"/>
                </a:solidFill>
                <a:effectLst/>
                <a:uLnTx/>
                <a:uFillTx/>
                <a:ea typeface="+mj-ea"/>
                <a:cs typeface="+mj-cs"/>
              </a:rPr>
            </a:br>
            <a:r>
              <a:rPr kumimoji="0" lang="en-US" sz="2800" b="0" i="0" u="none" strike="noStrike" kern="1200" cap="none" spc="0" normalizeH="0" baseline="0" noProof="0" dirty="0">
                <a:ln>
                  <a:noFill/>
                </a:ln>
                <a:solidFill>
                  <a:srgbClr val="333333"/>
                </a:solidFill>
                <a:effectLst/>
                <a:uLnTx/>
                <a:uFillTx/>
                <a:ea typeface="+mj-ea"/>
                <a:cs typeface="+mj-cs"/>
              </a:rPr>
              <a:t>– advanced optics</a:t>
            </a:r>
          </a:p>
        </p:txBody>
      </p:sp>
      <p:sp>
        <p:nvSpPr>
          <p:cNvPr id="6" name="Platshållare för text 5">
            <a:extLst>
              <a:ext uri="{FF2B5EF4-FFF2-40B4-BE49-F238E27FC236}">
                <a16:creationId xmlns:a16="http://schemas.microsoft.com/office/drawing/2014/main" id="{54A4D0BF-8421-0470-E363-97D2AFED38E8}"/>
              </a:ext>
            </a:extLst>
          </p:cNvPr>
          <p:cNvSpPr>
            <a:spLocks noGrp="1"/>
          </p:cNvSpPr>
          <p:nvPr>
            <p:ph type="body" sz="quarter" idx="12"/>
          </p:nvPr>
        </p:nvSpPr>
        <p:spPr/>
        <p:txBody>
          <a:bodyPr/>
          <a:lstStyle/>
          <a:p>
            <a:pPr marL="0" marR="0" lvl="0" indent="0" algn="l" defTabSz="914400" rtl="0" eaLnBrk="1" fontAlgn="auto" latinLnBrk="0" hangingPunct="1">
              <a:lnSpc>
                <a:spcPts val="2400"/>
              </a:lnSpc>
              <a:spcAft>
                <a:spcPts val="0"/>
              </a:spcAft>
              <a:buClr>
                <a:srgbClr val="333333"/>
              </a:buClr>
              <a:buSzTx/>
              <a:buFontTx/>
              <a:buNone/>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Industry-grade SE4720 barcode scanning engine </a:t>
            </a:r>
            <a:b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b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with smart aiming, that illuminates scanned surface </a:t>
            </a:r>
            <a:b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b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to improve readability with visual pointer to guide </a:t>
            </a:r>
            <a:b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b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the user for improved accuracy.  </a:t>
            </a:r>
          </a:p>
          <a:p>
            <a:pPr marL="0" marR="0" lvl="0" indent="0" algn="l" defTabSz="914400" rtl="0" eaLnBrk="1" fontAlgn="auto" latinLnBrk="0" hangingPunct="1">
              <a:lnSpc>
                <a:spcPts val="2400"/>
              </a:lnSpc>
              <a:spcAft>
                <a:spcPts val="0"/>
              </a:spcAft>
              <a:buClr>
                <a:srgbClr val="333333"/>
              </a:buClr>
              <a:buSzTx/>
              <a:buFontTx/>
              <a:buNone/>
              <a:tabLst/>
              <a:defRPr/>
            </a:pPr>
            <a:endPar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endParaRPr>
          </a:p>
          <a:p>
            <a:pPr marL="0" marR="0" lvl="0" indent="0" algn="l" defTabSz="914400" rtl="0" eaLnBrk="1" fontAlgn="auto" latinLnBrk="0" hangingPunct="1">
              <a:lnSpc>
                <a:spcPts val="2400"/>
              </a:lnSpc>
              <a:spcAft>
                <a:spcPts val="0"/>
              </a:spcAft>
              <a:buClr>
                <a:srgbClr val="333333"/>
              </a:buClr>
              <a:buSzTx/>
              <a:buFontTx/>
              <a:buNone/>
              <a:tabLst/>
              <a:defRPr/>
            </a:pPr>
            <a:r>
              <a:rPr kumimoji="0" lang="en-US" sz="1600" b="0" i="0" u="none" strike="noStrike" kern="1200" cap="none" spc="30" normalizeH="0" baseline="0" noProof="0" dirty="0">
                <a:ln>
                  <a:noFill/>
                </a:ln>
                <a:solidFill>
                  <a:srgbClr val="333333"/>
                </a:solidFill>
                <a:effectLst/>
                <a:uLnTx/>
                <a:uFillTx/>
                <a:latin typeface="+mj-lt"/>
                <a:ea typeface="+mn-ea"/>
                <a:cs typeface="+mn-cs"/>
              </a:rPr>
              <a:t>New higher performance cameras</a:t>
            </a:r>
          </a:p>
          <a:p>
            <a:pPr marL="172800" marR="0" lvl="0" indent="-176400" algn="l" defTabSz="914400" rtl="0" eaLnBrk="1" fontAlgn="auto" latinLnBrk="0" hangingPunct="1">
              <a:lnSpc>
                <a:spcPts val="2400"/>
              </a:lnSpc>
              <a:spcAft>
                <a:spcPts val="0"/>
              </a:spcAft>
              <a:buClr>
                <a:srgbClr val="333333"/>
              </a:buClr>
              <a:buSzTx/>
              <a:buFont typeface="Systemtypsnitt normalt"/>
              <a:buChar char="–"/>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50 Megapixel rear-facing camera</a:t>
            </a:r>
          </a:p>
          <a:p>
            <a:pPr marL="172800" marR="0" lvl="0" indent="-176400" algn="l" defTabSz="914400" rtl="0" eaLnBrk="1" fontAlgn="auto" latinLnBrk="0" hangingPunct="1">
              <a:lnSpc>
                <a:spcPts val="2400"/>
              </a:lnSpc>
              <a:spcAft>
                <a:spcPts val="0"/>
              </a:spcAft>
              <a:buClr>
                <a:srgbClr val="333333"/>
              </a:buClr>
              <a:buSzTx/>
              <a:buFont typeface="Systemtypsnitt normalt"/>
              <a:buChar char="–"/>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8 Megapixel front-facing camera</a:t>
            </a:r>
          </a:p>
        </p:txBody>
      </p:sp>
      <p:grpSp>
        <p:nvGrpSpPr>
          <p:cNvPr id="8" name="Group 33">
            <a:extLst>
              <a:ext uri="{FF2B5EF4-FFF2-40B4-BE49-F238E27FC236}">
                <a16:creationId xmlns:a16="http://schemas.microsoft.com/office/drawing/2014/main" id="{1DCB2AF2-98AE-4165-A130-36F2C9C6D1B1}"/>
              </a:ext>
            </a:extLst>
          </p:cNvPr>
          <p:cNvGrpSpPr/>
          <p:nvPr/>
        </p:nvGrpSpPr>
        <p:grpSpPr>
          <a:xfrm>
            <a:off x="6667029" y="591344"/>
            <a:ext cx="5218275" cy="5675312"/>
            <a:chOff x="6995056" y="741363"/>
            <a:chExt cx="5218275" cy="5675312"/>
          </a:xfrm>
        </p:grpSpPr>
        <p:pic>
          <p:nvPicPr>
            <p:cNvPr id="9" name="Picture 15">
              <a:extLst>
                <a:ext uri="{FF2B5EF4-FFF2-40B4-BE49-F238E27FC236}">
                  <a16:creationId xmlns:a16="http://schemas.microsoft.com/office/drawing/2014/main" id="{4DD4A564-AE54-357D-C2B5-EA61FC266C8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9804399" y="1744044"/>
              <a:ext cx="2408932" cy="38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a:extLst>
                <a:ext uri="{FF2B5EF4-FFF2-40B4-BE49-F238E27FC236}">
                  <a16:creationId xmlns:a16="http://schemas.microsoft.com/office/drawing/2014/main" id="{1061948B-8063-0EDD-B5B6-7235413803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991971" y="1756740"/>
              <a:ext cx="1228517" cy="37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a:extLst>
                <a:ext uri="{FF2B5EF4-FFF2-40B4-BE49-F238E27FC236}">
                  <a16:creationId xmlns:a16="http://schemas.microsoft.com/office/drawing/2014/main" id="{43CB099B-E689-C6EF-6E57-9EA3B40D178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7148469" y="741363"/>
              <a:ext cx="1925845"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a:extLst>
                <a:ext uri="{FF2B5EF4-FFF2-40B4-BE49-F238E27FC236}">
                  <a16:creationId xmlns:a16="http://schemas.microsoft.com/office/drawing/2014/main" id="{37DB4939-B8EF-2576-AD07-4F115B3372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7068424" y="5407027"/>
              <a:ext cx="2106802" cy="100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a:extLst>
                <a:ext uri="{FF2B5EF4-FFF2-40B4-BE49-F238E27FC236}">
                  <a16:creationId xmlns:a16="http://schemas.microsoft.com/office/drawing/2014/main" id="{941BA21A-368F-642E-7A39-DC0392723C8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6995056" y="1609725"/>
              <a:ext cx="2278493" cy="4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73460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6458420A-A98D-AC76-B559-C728746BB864}"/>
              </a:ext>
            </a:extLst>
          </p:cNvPr>
          <p:cNvSpPr>
            <a:spLocks noGrp="1"/>
          </p:cNvSpPr>
          <p:nvPr>
            <p:ph type="subTitle" idx="1"/>
          </p:nvPr>
        </p:nvSpPr>
        <p:spPr/>
        <p:txBody>
          <a:bodyPr/>
          <a:lstStyle/>
          <a:p>
            <a:r>
              <a:rPr lang="en-US" noProof="0" dirty="0"/>
              <a:t>Customer configurable function buttons (4x) </a:t>
            </a:r>
          </a:p>
        </p:txBody>
      </p:sp>
      <p:sp>
        <p:nvSpPr>
          <p:cNvPr id="3" name="Platshållare för sidfot 2">
            <a:extLst>
              <a:ext uri="{FF2B5EF4-FFF2-40B4-BE49-F238E27FC236}">
                <a16:creationId xmlns:a16="http://schemas.microsoft.com/office/drawing/2014/main" id="{007B5F5E-C281-A3D1-3A7E-3433864C230D}"/>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4761A1D4-1500-C77D-01DF-375701601964}"/>
              </a:ext>
            </a:extLst>
          </p:cNvPr>
          <p:cNvSpPr>
            <a:spLocks noGrp="1"/>
          </p:cNvSpPr>
          <p:nvPr>
            <p:ph type="sldNum" sz="quarter" idx="11"/>
          </p:nvPr>
        </p:nvSpPr>
        <p:spPr/>
        <p:txBody>
          <a:bodyPr/>
          <a:lstStyle/>
          <a:p>
            <a:fld id="{C99E46AF-EC69-4003-B99F-7251BF543429}" type="slidenum">
              <a:rPr lang="en-US" noProof="0" smtClean="0"/>
              <a:pPr/>
              <a:t>22</a:t>
            </a:fld>
            <a:endParaRPr lang="en-US" noProof="0" dirty="0"/>
          </a:p>
        </p:txBody>
      </p:sp>
      <p:sp>
        <p:nvSpPr>
          <p:cNvPr id="5" name="Rubrik 4">
            <a:extLst>
              <a:ext uri="{FF2B5EF4-FFF2-40B4-BE49-F238E27FC236}">
                <a16:creationId xmlns:a16="http://schemas.microsoft.com/office/drawing/2014/main" id="{521CAF5F-0E8C-4B3D-82C1-2BF17545E28E}"/>
              </a:ext>
            </a:extLst>
          </p:cNvPr>
          <p:cNvSpPr>
            <a:spLocks noGrp="1"/>
          </p:cNvSpPr>
          <p:nvPr>
            <p:ph type="title"/>
          </p:nvPr>
        </p:nvSpPr>
        <p:spPr/>
        <p:txBody>
          <a:bodyPr/>
          <a:lstStyle/>
          <a:p>
            <a:r>
              <a:rPr lang="en-US" noProof="0" dirty="0"/>
              <a:t>Myco 4 </a:t>
            </a:r>
            <a:br>
              <a:rPr lang="en-US" noProof="0" dirty="0"/>
            </a:br>
            <a:r>
              <a:rPr lang="en-US" noProof="0" dirty="0"/>
              <a:t>– multi-function buttons</a:t>
            </a:r>
          </a:p>
        </p:txBody>
      </p:sp>
      <p:sp>
        <p:nvSpPr>
          <p:cNvPr id="6" name="Platshållare för text 5">
            <a:extLst>
              <a:ext uri="{FF2B5EF4-FFF2-40B4-BE49-F238E27FC236}">
                <a16:creationId xmlns:a16="http://schemas.microsoft.com/office/drawing/2014/main" id="{54A4D0BF-8421-0470-E363-97D2AFED38E8}"/>
              </a:ext>
            </a:extLst>
          </p:cNvPr>
          <p:cNvSpPr>
            <a:spLocks noGrp="1"/>
          </p:cNvSpPr>
          <p:nvPr>
            <p:ph type="body" sz="quarter" idx="12"/>
          </p:nvPr>
        </p:nvSpPr>
        <p:spPr>
          <a:xfrm>
            <a:off x="514800" y="2201499"/>
            <a:ext cx="5400000" cy="4032000"/>
          </a:xfrm>
        </p:spPr>
        <p:txBody>
          <a:bodyPr/>
          <a:lstStyle/>
          <a:p>
            <a:pPr marL="0" marR="0" lvl="0" indent="0" algn="l" defTabSz="914400" rtl="0" eaLnBrk="1" fontAlgn="auto" latinLnBrk="0" hangingPunct="1">
              <a:lnSpc>
                <a:spcPts val="2400"/>
              </a:lnSpc>
              <a:spcAft>
                <a:spcPts val="0"/>
              </a:spcAft>
              <a:buClr>
                <a:srgbClr val="333333"/>
              </a:buClr>
              <a:buSzTx/>
              <a:buFontTx/>
              <a:buNone/>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Each button can easily be configured to quickly </a:t>
            </a:r>
            <a:b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b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activate frequently used functions:</a:t>
            </a: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alarm button</a:t>
            </a:r>
            <a:endParaRPr lang="en-US" sz="1600" noProof="0" dirty="0">
              <a:solidFill>
                <a:srgbClr val="333333"/>
              </a:solidFill>
              <a:latin typeface="Proxima Nova" panose="02000506030000020004" pitchFamily="2" charset="0"/>
            </a:endParaRP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activate barcode scanner</a:t>
            </a:r>
            <a:endParaRPr lang="en-US" sz="1600" noProof="0" dirty="0">
              <a:solidFill>
                <a:srgbClr val="333333"/>
              </a:solidFill>
              <a:latin typeface="Proxima Nova" panose="02000506030000020004" pitchFamily="2" charset="0"/>
            </a:endParaRP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open EMR app</a:t>
            </a:r>
            <a:endParaRPr lang="en-US" sz="1600" noProof="0" dirty="0">
              <a:solidFill>
                <a:srgbClr val="333333"/>
              </a:solidFill>
              <a:latin typeface="Proxima Nova" panose="02000506030000020004" pitchFamily="2" charset="0"/>
            </a:endParaRP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call emergency number</a:t>
            </a:r>
            <a:endParaRPr lang="en-US" sz="1600" noProof="0" dirty="0">
              <a:solidFill>
                <a:srgbClr val="333333"/>
              </a:solidFill>
              <a:latin typeface="Proxima Nova" panose="02000506030000020004" pitchFamily="2" charset="0"/>
            </a:endParaRP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trigger silent alarm</a:t>
            </a: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lang="en-US" sz="1600" noProof="0" dirty="0">
                <a:solidFill>
                  <a:srgbClr val="333333"/>
                </a:solidFill>
                <a:latin typeface="Proxima Nova" panose="02000506030000020004" pitchFamily="2" charset="0"/>
              </a:rPr>
              <a:t>PTT button</a:t>
            </a: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lang="en-US" sz="1600" noProof="0" dirty="0">
                <a:solidFill>
                  <a:srgbClr val="333333"/>
                </a:solidFill>
                <a:latin typeface="Proxima Nova" panose="02000506030000020004" pitchFamily="2" charset="0"/>
              </a:rPr>
              <a:t>flashlight, etc.</a:t>
            </a:r>
          </a:p>
        </p:txBody>
      </p:sp>
      <p:grpSp>
        <p:nvGrpSpPr>
          <p:cNvPr id="8" name="Group 33">
            <a:extLst>
              <a:ext uri="{FF2B5EF4-FFF2-40B4-BE49-F238E27FC236}">
                <a16:creationId xmlns:a16="http://schemas.microsoft.com/office/drawing/2014/main" id="{1DCB2AF2-98AE-4165-A130-36F2C9C6D1B1}"/>
              </a:ext>
            </a:extLst>
          </p:cNvPr>
          <p:cNvGrpSpPr/>
          <p:nvPr/>
        </p:nvGrpSpPr>
        <p:grpSpPr>
          <a:xfrm>
            <a:off x="6667029" y="591344"/>
            <a:ext cx="5218275" cy="5675312"/>
            <a:chOff x="6995056" y="741363"/>
            <a:chExt cx="5218275" cy="5675312"/>
          </a:xfrm>
        </p:grpSpPr>
        <p:pic>
          <p:nvPicPr>
            <p:cNvPr id="9" name="Picture 15">
              <a:extLst>
                <a:ext uri="{FF2B5EF4-FFF2-40B4-BE49-F238E27FC236}">
                  <a16:creationId xmlns:a16="http://schemas.microsoft.com/office/drawing/2014/main" id="{4DD4A564-AE54-357D-C2B5-EA61FC266C8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9804399" y="1744044"/>
              <a:ext cx="2408932" cy="38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a:extLst>
                <a:ext uri="{FF2B5EF4-FFF2-40B4-BE49-F238E27FC236}">
                  <a16:creationId xmlns:a16="http://schemas.microsoft.com/office/drawing/2014/main" id="{1061948B-8063-0EDD-B5B6-7235413803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991971" y="1756740"/>
              <a:ext cx="1228517" cy="37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a:extLst>
                <a:ext uri="{FF2B5EF4-FFF2-40B4-BE49-F238E27FC236}">
                  <a16:creationId xmlns:a16="http://schemas.microsoft.com/office/drawing/2014/main" id="{43CB099B-E689-C6EF-6E57-9EA3B40D178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7148469" y="741363"/>
              <a:ext cx="1925845"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a:extLst>
                <a:ext uri="{FF2B5EF4-FFF2-40B4-BE49-F238E27FC236}">
                  <a16:creationId xmlns:a16="http://schemas.microsoft.com/office/drawing/2014/main" id="{37DB4939-B8EF-2576-AD07-4F115B3372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7068424" y="5407027"/>
              <a:ext cx="2106802" cy="100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a:extLst>
                <a:ext uri="{FF2B5EF4-FFF2-40B4-BE49-F238E27FC236}">
                  <a16:creationId xmlns:a16="http://schemas.microsoft.com/office/drawing/2014/main" id="{941BA21A-368F-642E-7A39-DC0392723C8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6995056" y="1609725"/>
              <a:ext cx="2278493" cy="4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32647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6458420A-A98D-AC76-B559-C728746BB864}"/>
              </a:ext>
            </a:extLst>
          </p:cNvPr>
          <p:cNvSpPr>
            <a:spLocks noGrp="1"/>
          </p:cNvSpPr>
          <p:nvPr>
            <p:ph type="subTitle" idx="1"/>
          </p:nvPr>
        </p:nvSpPr>
        <p:spPr/>
        <p:txBody>
          <a:bodyPr/>
          <a:lstStyle/>
          <a:p>
            <a:r>
              <a:rPr lang="en-US" noProof="0" dirty="0"/>
              <a:t>Promoting staff safety and peace of mind through </a:t>
            </a:r>
            <a:br>
              <a:rPr lang="en-US" noProof="0" dirty="0"/>
            </a:br>
            <a:r>
              <a:rPr lang="en-US" noProof="0" dirty="0"/>
              <a:t>advanced alarm capabilities</a:t>
            </a:r>
          </a:p>
        </p:txBody>
      </p:sp>
      <p:sp>
        <p:nvSpPr>
          <p:cNvPr id="3" name="Platshållare för sidfot 2">
            <a:extLst>
              <a:ext uri="{FF2B5EF4-FFF2-40B4-BE49-F238E27FC236}">
                <a16:creationId xmlns:a16="http://schemas.microsoft.com/office/drawing/2014/main" id="{007B5F5E-C281-A3D1-3A7E-3433864C230D}"/>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4761A1D4-1500-C77D-01DF-375701601964}"/>
              </a:ext>
            </a:extLst>
          </p:cNvPr>
          <p:cNvSpPr>
            <a:spLocks noGrp="1"/>
          </p:cNvSpPr>
          <p:nvPr>
            <p:ph type="sldNum" sz="quarter" idx="11"/>
          </p:nvPr>
        </p:nvSpPr>
        <p:spPr/>
        <p:txBody>
          <a:bodyPr/>
          <a:lstStyle/>
          <a:p>
            <a:fld id="{C99E46AF-EC69-4003-B99F-7251BF543429}" type="slidenum">
              <a:rPr lang="en-US" noProof="0" smtClean="0"/>
              <a:pPr/>
              <a:t>23</a:t>
            </a:fld>
            <a:endParaRPr lang="en-US" noProof="0" dirty="0"/>
          </a:p>
        </p:txBody>
      </p:sp>
      <p:sp>
        <p:nvSpPr>
          <p:cNvPr id="5" name="Rubrik 4">
            <a:extLst>
              <a:ext uri="{FF2B5EF4-FFF2-40B4-BE49-F238E27FC236}">
                <a16:creationId xmlns:a16="http://schemas.microsoft.com/office/drawing/2014/main" id="{521CAF5F-0E8C-4B3D-82C1-2BF17545E28E}"/>
              </a:ext>
            </a:extLst>
          </p:cNvPr>
          <p:cNvSpPr>
            <a:spLocks noGrp="1"/>
          </p:cNvSpPr>
          <p:nvPr>
            <p:ph type="title"/>
          </p:nvPr>
        </p:nvSpPr>
        <p:spPr/>
        <p:txBody>
          <a:bodyPr/>
          <a:lstStyle/>
          <a:p>
            <a:r>
              <a:rPr lang="en-US" noProof="0" dirty="0"/>
              <a:t>Myco 4 </a:t>
            </a:r>
            <a:br>
              <a:rPr lang="en-US" noProof="0" dirty="0"/>
            </a:br>
            <a:r>
              <a:rPr lang="en-US" noProof="0" dirty="0"/>
              <a:t>– advanced personal alarms</a:t>
            </a:r>
          </a:p>
        </p:txBody>
      </p:sp>
      <p:sp>
        <p:nvSpPr>
          <p:cNvPr id="6" name="Platshållare för text 5">
            <a:extLst>
              <a:ext uri="{FF2B5EF4-FFF2-40B4-BE49-F238E27FC236}">
                <a16:creationId xmlns:a16="http://schemas.microsoft.com/office/drawing/2014/main" id="{54A4D0BF-8421-0470-E363-97D2AFED38E8}"/>
              </a:ext>
            </a:extLst>
          </p:cNvPr>
          <p:cNvSpPr>
            <a:spLocks noGrp="1"/>
          </p:cNvSpPr>
          <p:nvPr>
            <p:ph type="body" sz="quarter" idx="12"/>
          </p:nvPr>
        </p:nvSpPr>
        <p:spPr/>
        <p:txBody>
          <a:bodyPr/>
          <a:lstStyle/>
          <a:p>
            <a:pPr marL="0" marR="0" lvl="0" indent="0" algn="l" defTabSz="914400" rtl="0" eaLnBrk="1" fontAlgn="auto" latinLnBrk="0" hangingPunct="1">
              <a:lnSpc>
                <a:spcPts val="2400"/>
              </a:lnSpc>
              <a:spcAft>
                <a:spcPts val="0"/>
              </a:spcAft>
              <a:buClr>
                <a:srgbClr val="333333"/>
              </a:buClr>
              <a:buSzTx/>
              <a:buFontTx/>
              <a:buNone/>
              <a:tabLst/>
              <a:defRPr/>
            </a:pPr>
            <a:r>
              <a:rPr kumimoji="0" lang="en-US" sz="1600" b="0" i="0" u="none" strike="noStrike" kern="1200" cap="none" spc="30" normalizeH="0" baseline="0" noProof="0" dirty="0">
                <a:ln>
                  <a:noFill/>
                </a:ln>
                <a:solidFill>
                  <a:srgbClr val="333333"/>
                </a:solidFill>
                <a:effectLst/>
                <a:uLnTx/>
                <a:uFillTx/>
                <a:latin typeface="+mj-lt"/>
                <a:ea typeface="+mn-ea"/>
                <a:cs typeface="+mn-cs"/>
              </a:rPr>
              <a:t>A wide array of location technologies to further enhance personal safety</a:t>
            </a: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Easily trigger a push button alarm when the user perceives imminent threat or danger</a:t>
            </a: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Alarms can also include details of location using </a:t>
            </a:r>
            <a:b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b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IR, BLE, GPS and Wi-Fi technology location</a:t>
            </a: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Pull-cord alarm in case the handset is snatched </a:t>
            </a:r>
            <a:b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b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from user </a:t>
            </a: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Automatically detect and trigger man-down/</a:t>
            </a:r>
            <a:b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b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no-movement alarms, if user is incapacitated</a:t>
            </a: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Call-after-alarm enables responders to quietly </a:t>
            </a:r>
            <a:b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b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listen in via discreet open mic to the Myco 4</a:t>
            </a:r>
          </a:p>
        </p:txBody>
      </p:sp>
      <p:pic>
        <p:nvPicPr>
          <p:cNvPr id="9" name="Picture Placeholder 8">
            <a:extLst>
              <a:ext uri="{FF2B5EF4-FFF2-40B4-BE49-F238E27FC236}">
                <a16:creationId xmlns:a16="http://schemas.microsoft.com/office/drawing/2014/main" id="{7FDEBA9E-FA4D-E383-C304-5F73A5E5D809}"/>
              </a:ext>
            </a:extLst>
          </p:cNvPr>
          <p:cNvPicPr>
            <a:picLocks noGrp="1" noChangeAspect="1"/>
          </p:cNvPicPr>
          <p:nvPr>
            <p:ph type="pic" sz="quarter" idx="13"/>
          </p:nvPr>
        </p:nvPicPr>
        <p:blipFill rotWithShape="1">
          <a:blip r:embed="rId3"/>
          <a:srcRect l="27571" r="14343"/>
          <a:stretch/>
        </p:blipFill>
        <p:spPr>
          <a:xfrm>
            <a:off x="6216000" y="0"/>
            <a:ext cx="5976000" cy="6857999"/>
          </a:xfrm>
        </p:spPr>
      </p:pic>
    </p:spTree>
    <p:extLst>
      <p:ext uri="{BB962C8B-B14F-4D97-AF65-F5344CB8AC3E}">
        <p14:creationId xmlns:p14="http://schemas.microsoft.com/office/powerpoint/2010/main" val="4038462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6458420A-A98D-AC76-B559-C728746BB864}"/>
              </a:ext>
            </a:extLst>
          </p:cNvPr>
          <p:cNvSpPr>
            <a:spLocks noGrp="1"/>
          </p:cNvSpPr>
          <p:nvPr>
            <p:ph type="subTitle" idx="1"/>
          </p:nvPr>
        </p:nvSpPr>
        <p:spPr>
          <a:xfrm>
            <a:off x="514801" y="1418849"/>
            <a:ext cx="5400000" cy="598209"/>
          </a:xfrm>
        </p:spPr>
        <p:txBody>
          <a:bodyPr/>
          <a:lstStyle/>
          <a:p>
            <a:r>
              <a:rPr lang="en-US" noProof="0" dirty="0"/>
              <a:t>Create reliability in communications and mission-</a:t>
            </a:r>
            <a:br>
              <a:rPr lang="en-US" noProof="0" dirty="0"/>
            </a:br>
            <a:r>
              <a:rPr lang="en-US" noProof="0" dirty="0"/>
              <a:t>critical workflows</a:t>
            </a:r>
          </a:p>
        </p:txBody>
      </p:sp>
      <p:sp>
        <p:nvSpPr>
          <p:cNvPr id="3" name="Platshållare för sidfot 2">
            <a:extLst>
              <a:ext uri="{FF2B5EF4-FFF2-40B4-BE49-F238E27FC236}">
                <a16:creationId xmlns:a16="http://schemas.microsoft.com/office/drawing/2014/main" id="{007B5F5E-C281-A3D1-3A7E-3433864C230D}"/>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4761A1D4-1500-C77D-01DF-375701601964}"/>
              </a:ext>
            </a:extLst>
          </p:cNvPr>
          <p:cNvSpPr>
            <a:spLocks noGrp="1"/>
          </p:cNvSpPr>
          <p:nvPr>
            <p:ph type="sldNum" sz="quarter" idx="11"/>
          </p:nvPr>
        </p:nvSpPr>
        <p:spPr/>
        <p:txBody>
          <a:bodyPr/>
          <a:lstStyle/>
          <a:p>
            <a:fld id="{C99E46AF-EC69-4003-B99F-7251BF543429}" type="slidenum">
              <a:rPr lang="en-US" noProof="0" smtClean="0"/>
              <a:pPr/>
              <a:t>24</a:t>
            </a:fld>
            <a:endParaRPr lang="en-US" noProof="0" dirty="0"/>
          </a:p>
        </p:txBody>
      </p:sp>
      <p:sp>
        <p:nvSpPr>
          <p:cNvPr id="5" name="Rubrik 4">
            <a:extLst>
              <a:ext uri="{FF2B5EF4-FFF2-40B4-BE49-F238E27FC236}">
                <a16:creationId xmlns:a16="http://schemas.microsoft.com/office/drawing/2014/main" id="{521CAF5F-0E8C-4B3D-82C1-2BF17545E28E}"/>
              </a:ext>
            </a:extLst>
          </p:cNvPr>
          <p:cNvSpPr>
            <a:spLocks noGrp="1"/>
          </p:cNvSpPr>
          <p:nvPr>
            <p:ph type="title"/>
          </p:nvPr>
        </p:nvSpPr>
        <p:spPr/>
        <p:txBody>
          <a:bodyPr/>
          <a:lstStyle/>
          <a:p>
            <a:r>
              <a:rPr lang="en-US" noProof="0" dirty="0"/>
              <a:t>Myco 4 </a:t>
            </a:r>
            <a:br>
              <a:rPr lang="en-US" noProof="0" dirty="0"/>
            </a:br>
            <a:r>
              <a:rPr lang="en-US" noProof="0" dirty="0"/>
              <a:t>– reliable inside and out</a:t>
            </a:r>
          </a:p>
        </p:txBody>
      </p:sp>
      <p:sp>
        <p:nvSpPr>
          <p:cNvPr id="6" name="Platshållare för text 5">
            <a:extLst>
              <a:ext uri="{FF2B5EF4-FFF2-40B4-BE49-F238E27FC236}">
                <a16:creationId xmlns:a16="http://schemas.microsoft.com/office/drawing/2014/main" id="{54A4D0BF-8421-0470-E363-97D2AFED38E8}"/>
              </a:ext>
            </a:extLst>
          </p:cNvPr>
          <p:cNvSpPr>
            <a:spLocks noGrp="1"/>
          </p:cNvSpPr>
          <p:nvPr>
            <p:ph type="body" sz="quarter" idx="12"/>
          </p:nvPr>
        </p:nvSpPr>
        <p:spPr>
          <a:xfrm>
            <a:off x="514800" y="2104589"/>
            <a:ext cx="5400000" cy="4275583"/>
          </a:xfrm>
        </p:spPr>
        <p:txBody>
          <a:bodyPr/>
          <a:lstStyle/>
          <a:p>
            <a:pPr marL="0" marR="0" lvl="0" indent="0" algn="l" defTabSz="914400" rtl="0" eaLnBrk="1" fontAlgn="auto" latinLnBrk="0" hangingPunct="1">
              <a:lnSpc>
                <a:spcPts val="2400"/>
              </a:lnSpc>
              <a:spcAft>
                <a:spcPts val="0"/>
              </a:spcAft>
              <a:buClr>
                <a:srgbClr val="333333"/>
              </a:buClr>
              <a:buSzTx/>
              <a:buFontTx/>
              <a:buNone/>
              <a:tabLst/>
              <a:defRPr/>
            </a:pPr>
            <a:r>
              <a:rPr kumimoji="0" lang="en-US" sz="1600" b="0" i="0" u="none" strike="noStrike" kern="1200" cap="none" spc="30" normalizeH="0" baseline="0" noProof="0" dirty="0">
                <a:ln>
                  <a:noFill/>
                </a:ln>
                <a:solidFill>
                  <a:srgbClr val="333333"/>
                </a:solidFill>
                <a:effectLst/>
                <a:uLnTx/>
                <a:uFillTx/>
                <a:latin typeface="+mj-lt"/>
                <a:ea typeface="+mn-ea"/>
                <a:cs typeface="+mn-cs"/>
              </a:rPr>
              <a:t>New feature additions to Android to avoid both intentional and unintentional misuse:</a:t>
            </a: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Minimum volume level to ensure every call and notification is heard</a:t>
            </a: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Hide potentially dangerous setting tiles </a:t>
            </a:r>
            <a:b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b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(e.g. airplane mode, Wi-Fi)</a:t>
            </a: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Lock home screen layout changes </a:t>
            </a: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Password protected settings to prevent misuse</a:t>
            </a: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Alerts users, if SIM card is malfunctioning</a:t>
            </a: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Resets volume to a default after charging</a:t>
            </a:r>
          </a:p>
          <a:p>
            <a:pPr marL="172800" marR="0" lvl="0" indent="-172800" algn="l" defTabSz="914400" rtl="0" eaLnBrk="1" fontAlgn="auto" latinLnBrk="0" hangingPunct="1">
              <a:lnSpc>
                <a:spcPts val="2400"/>
              </a:lnSpc>
              <a:spcAft>
                <a:spcPts val="0"/>
              </a:spcAft>
              <a:buClr>
                <a:srgbClr val="333333"/>
              </a:buClr>
              <a:buSzTx/>
              <a:buFont typeface="Systemtypsnitt normalt"/>
              <a:buChar char="–"/>
              <a:tabLst/>
              <a:defRPr/>
            </a:pPr>
            <a:r>
              <a:rPr lang="en-US" spc="30" noProof="0" dirty="0">
                <a:solidFill>
                  <a:srgbClr val="333333"/>
                </a:solidFill>
                <a:latin typeface="Proxima Nova" panose="02000506030000020004" pitchFamily="2" charset="0"/>
              </a:rPr>
              <a:t>Block access to app drawer to restrict access to apps</a:t>
            </a:r>
            <a:endPar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endParaRPr>
          </a:p>
        </p:txBody>
      </p:sp>
      <p:sp>
        <p:nvSpPr>
          <p:cNvPr id="15" name="TextBox 14">
            <a:extLst>
              <a:ext uri="{FF2B5EF4-FFF2-40B4-BE49-F238E27FC236}">
                <a16:creationId xmlns:a16="http://schemas.microsoft.com/office/drawing/2014/main" id="{B5ADA0D8-2DA5-3418-394B-3FCF6E92227D}"/>
              </a:ext>
            </a:extLst>
          </p:cNvPr>
          <p:cNvSpPr txBox="1"/>
          <p:nvPr/>
        </p:nvSpPr>
        <p:spPr>
          <a:xfrm>
            <a:off x="6277202" y="5632412"/>
            <a:ext cx="5847742" cy="261610"/>
          </a:xfrm>
          <a:prstGeom prst="rect">
            <a:avLst/>
          </a:prstGeom>
          <a:noFill/>
        </p:spPr>
        <p:txBody>
          <a:bodyPr wrap="square" rtlCol="0">
            <a:spAutoFit/>
          </a:bodyPr>
          <a:lstStyle/>
          <a:p>
            <a:pPr algn="ctr"/>
            <a:r>
              <a:rPr lang="en-US" sz="1100" noProof="0">
                <a:latin typeface="Proxima Nova" panose="02000506030000020004" pitchFamily="2" charset="0"/>
              </a:rPr>
              <a:t>User restricted mode prevents unintentional misuse.</a:t>
            </a:r>
          </a:p>
        </p:txBody>
      </p:sp>
      <p:pic>
        <p:nvPicPr>
          <p:cNvPr id="11" name="Picture 10" descr="A screen shot of a phone&#10;&#10;AI-generated content may be incorrect.">
            <a:extLst>
              <a:ext uri="{FF2B5EF4-FFF2-40B4-BE49-F238E27FC236}">
                <a16:creationId xmlns:a16="http://schemas.microsoft.com/office/drawing/2014/main" id="{554F6F31-DFE8-8D01-3721-DDCBB35A8504}"/>
              </a:ext>
            </a:extLst>
          </p:cNvPr>
          <p:cNvPicPr>
            <a:picLocks noChangeAspect="1"/>
          </p:cNvPicPr>
          <p:nvPr/>
        </p:nvPicPr>
        <p:blipFill>
          <a:blip r:embed="rId3"/>
          <a:stretch>
            <a:fillRect/>
          </a:stretch>
        </p:blipFill>
        <p:spPr>
          <a:xfrm>
            <a:off x="9017589" y="619165"/>
            <a:ext cx="2708420" cy="5131742"/>
          </a:xfrm>
          <a:prstGeom prst="rect">
            <a:avLst/>
          </a:prstGeom>
        </p:spPr>
      </p:pic>
      <p:pic>
        <p:nvPicPr>
          <p:cNvPr id="12" name="Picture 11" descr="A close up of a cell phone&#10;&#10;AI-generated content may be incorrect.">
            <a:extLst>
              <a:ext uri="{FF2B5EF4-FFF2-40B4-BE49-F238E27FC236}">
                <a16:creationId xmlns:a16="http://schemas.microsoft.com/office/drawing/2014/main" id="{B640FA62-BA16-B51A-8539-BF991FFD290E}"/>
              </a:ext>
            </a:extLst>
          </p:cNvPr>
          <p:cNvPicPr>
            <a:picLocks noChangeAspect="1"/>
          </p:cNvPicPr>
          <p:nvPr/>
        </p:nvPicPr>
        <p:blipFill>
          <a:blip r:embed="rId4"/>
          <a:stretch>
            <a:fillRect/>
          </a:stretch>
        </p:blipFill>
        <p:spPr>
          <a:xfrm>
            <a:off x="7001948" y="652113"/>
            <a:ext cx="2255400" cy="5043243"/>
          </a:xfrm>
          <a:prstGeom prst="rect">
            <a:avLst/>
          </a:prstGeom>
        </p:spPr>
      </p:pic>
    </p:spTree>
    <p:extLst>
      <p:ext uri="{BB962C8B-B14F-4D97-AF65-F5344CB8AC3E}">
        <p14:creationId xmlns:p14="http://schemas.microsoft.com/office/powerpoint/2010/main" val="1750591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nurse checking a patient's pulse&#10;&#10;Description automatically generated">
            <a:extLst>
              <a:ext uri="{FF2B5EF4-FFF2-40B4-BE49-F238E27FC236}">
                <a16:creationId xmlns:a16="http://schemas.microsoft.com/office/drawing/2014/main" id="{1B3D3670-748D-0FE8-B5D2-D5DBD1638EC5}"/>
              </a:ext>
            </a:extLst>
          </p:cNvPr>
          <p:cNvPicPr>
            <a:picLocks noGrp="1" noChangeAspect="1"/>
          </p:cNvPicPr>
          <p:nvPr>
            <p:ph type="pic" sz="quarter" idx="13"/>
          </p:nvPr>
        </p:nvPicPr>
        <p:blipFill rotWithShape="1">
          <a:blip r:embed="rId3"/>
          <a:srcRect l="27025" t="13306" r="22618"/>
          <a:stretch/>
        </p:blipFill>
        <p:spPr>
          <a:xfrm>
            <a:off x="6216000" y="1"/>
            <a:ext cx="5976000" cy="6857999"/>
          </a:xfrm>
        </p:spPr>
      </p:pic>
      <p:sp>
        <p:nvSpPr>
          <p:cNvPr id="3" name="Subtitle 2">
            <a:extLst>
              <a:ext uri="{FF2B5EF4-FFF2-40B4-BE49-F238E27FC236}">
                <a16:creationId xmlns:a16="http://schemas.microsoft.com/office/drawing/2014/main" id="{CB03F3D1-8DA9-2B99-2295-5ED4218F69B9}"/>
              </a:ext>
            </a:extLst>
          </p:cNvPr>
          <p:cNvSpPr>
            <a:spLocks noGrp="1"/>
          </p:cNvSpPr>
          <p:nvPr>
            <p:ph type="subTitle" idx="1"/>
          </p:nvPr>
        </p:nvSpPr>
        <p:spPr>
          <a:xfrm>
            <a:off x="514803" y="1064188"/>
            <a:ext cx="5400000" cy="338400"/>
          </a:xfrm>
        </p:spPr>
        <p:txBody>
          <a:bodyPr/>
          <a:lstStyle/>
          <a:p>
            <a:r>
              <a:rPr lang="en-US" noProof="0" dirty="0"/>
              <a:t>Harness unique device APIs for business apps</a:t>
            </a:r>
          </a:p>
          <a:p>
            <a:endParaRPr lang="en-US" noProof="0" dirty="0"/>
          </a:p>
        </p:txBody>
      </p:sp>
      <p:sp>
        <p:nvSpPr>
          <p:cNvPr id="4" name="Footer Placeholder 3">
            <a:extLst>
              <a:ext uri="{FF2B5EF4-FFF2-40B4-BE49-F238E27FC236}">
                <a16:creationId xmlns:a16="http://schemas.microsoft.com/office/drawing/2014/main" id="{751BB21E-BC4E-387E-D339-49F7E1EC45AF}"/>
              </a:ext>
            </a:extLst>
          </p:cNvPr>
          <p:cNvSpPr>
            <a:spLocks noGrp="1"/>
          </p:cNvSpPr>
          <p:nvPr>
            <p:ph type="ftr" sz="quarter" idx="10"/>
          </p:nvPr>
        </p:nvSpPr>
        <p:spPr/>
        <p:txBody>
          <a:bodyPr/>
          <a:lstStyle/>
          <a:p>
            <a:r>
              <a:rPr lang="en-US" noProof="0" dirty="0"/>
              <a:t>Ascom Myco 4 – Sales Deck </a:t>
            </a:r>
          </a:p>
        </p:txBody>
      </p:sp>
      <p:sp>
        <p:nvSpPr>
          <p:cNvPr id="5" name="Slide Number Placeholder 4">
            <a:extLst>
              <a:ext uri="{FF2B5EF4-FFF2-40B4-BE49-F238E27FC236}">
                <a16:creationId xmlns:a16="http://schemas.microsoft.com/office/drawing/2014/main" id="{94424FCA-A7C0-CBC4-1323-9080524060D0}"/>
              </a:ext>
            </a:extLst>
          </p:cNvPr>
          <p:cNvSpPr>
            <a:spLocks noGrp="1"/>
          </p:cNvSpPr>
          <p:nvPr>
            <p:ph type="sldNum" sz="quarter" idx="11"/>
          </p:nvPr>
        </p:nvSpPr>
        <p:spPr/>
        <p:txBody>
          <a:bodyPr/>
          <a:lstStyle/>
          <a:p>
            <a:fld id="{C99E46AF-EC69-4003-B99F-7251BF543429}" type="slidenum">
              <a:rPr lang="en-US" noProof="0" smtClean="0"/>
              <a:pPr/>
              <a:t>25</a:t>
            </a:fld>
            <a:endParaRPr lang="en-US" noProof="0" dirty="0"/>
          </a:p>
        </p:txBody>
      </p:sp>
      <p:sp>
        <p:nvSpPr>
          <p:cNvPr id="6" name="Title 5">
            <a:extLst>
              <a:ext uri="{FF2B5EF4-FFF2-40B4-BE49-F238E27FC236}">
                <a16:creationId xmlns:a16="http://schemas.microsoft.com/office/drawing/2014/main" id="{092C1F23-66C4-1277-7016-046882358CAD}"/>
              </a:ext>
            </a:extLst>
          </p:cNvPr>
          <p:cNvSpPr>
            <a:spLocks noGrp="1"/>
          </p:cNvSpPr>
          <p:nvPr>
            <p:ph type="title"/>
          </p:nvPr>
        </p:nvSpPr>
        <p:spPr/>
        <p:txBody>
          <a:bodyPr/>
          <a:lstStyle/>
          <a:p>
            <a:r>
              <a:rPr lang="en-US" noProof="0" dirty="0"/>
              <a:t>Integrate apps with Myco 4</a:t>
            </a:r>
          </a:p>
        </p:txBody>
      </p:sp>
      <p:sp>
        <p:nvSpPr>
          <p:cNvPr id="7" name="Text Placeholder 6">
            <a:extLst>
              <a:ext uri="{FF2B5EF4-FFF2-40B4-BE49-F238E27FC236}">
                <a16:creationId xmlns:a16="http://schemas.microsoft.com/office/drawing/2014/main" id="{9F0E7561-4F20-A0B6-23C2-4C66D1F65AC8}"/>
              </a:ext>
            </a:extLst>
          </p:cNvPr>
          <p:cNvSpPr>
            <a:spLocks noGrp="1"/>
          </p:cNvSpPr>
          <p:nvPr>
            <p:ph type="body" sz="quarter" idx="12"/>
          </p:nvPr>
        </p:nvSpPr>
        <p:spPr>
          <a:xfrm>
            <a:off x="514802" y="1692623"/>
            <a:ext cx="5400000" cy="4656502"/>
          </a:xfrm>
        </p:spPr>
        <p:txBody>
          <a:bodyPr/>
          <a:lstStyle/>
          <a:p>
            <a:pPr marL="172800" indent="-172800" fontAlgn="auto">
              <a:lnSpc>
                <a:spcPts val="2400"/>
              </a:lnSpc>
              <a:spcAft>
                <a:spcPts val="0"/>
              </a:spcAft>
              <a:buFont typeface="Systemtypsnitt normalt"/>
              <a:buChar char="–"/>
              <a:defRPr/>
            </a:pPr>
            <a:r>
              <a:rPr lang="en-US" noProof="0" dirty="0">
                <a:latin typeface="Proxima Nova" panose="02000506030000020004" pitchFamily="2" charset="0"/>
              </a:rPr>
              <a:t>Open, well-known and trusted environment for any mobile Android business apps by running Android OS</a:t>
            </a:r>
          </a:p>
          <a:p>
            <a:pPr marL="172800" indent="-172800" fontAlgn="auto">
              <a:lnSpc>
                <a:spcPts val="2400"/>
              </a:lnSpc>
              <a:spcAft>
                <a:spcPts val="0"/>
              </a:spcAft>
              <a:buFont typeface="Systemtypsnitt normalt"/>
              <a:buChar char="–"/>
              <a:defRPr/>
            </a:pPr>
            <a:r>
              <a:rPr lang="en-US" sz="1600" noProof="0" dirty="0">
                <a:latin typeface="Proxima Nova" panose="02000506030000020004" pitchFamily="2" charset="0"/>
              </a:rPr>
              <a:t>Enhance app features and user experience by integrating apps with unique Myco 4 hardware features</a:t>
            </a:r>
            <a:endParaRPr lang="en-US" noProof="0" dirty="0">
              <a:latin typeface="Proxima Nova" panose="02000506030000020004" pitchFamily="2" charset="0"/>
            </a:endParaRPr>
          </a:p>
          <a:p>
            <a:pPr marL="172800" lvl="1" indent="-172800">
              <a:lnSpc>
                <a:spcPts val="2400"/>
              </a:lnSpc>
              <a:buFont typeface="Systemtypsnitt normalt"/>
              <a:buChar char="–"/>
              <a:defRPr/>
            </a:pPr>
            <a:r>
              <a:rPr lang="en-US" sz="1600" noProof="0" dirty="0">
                <a:latin typeface="Proxima Nova" panose="02000506030000020004" pitchFamily="2" charset="0"/>
              </a:rPr>
              <a:t>Apps can access Myco 4 interfaces and APIs to:</a:t>
            </a:r>
            <a:br>
              <a:rPr lang="en-US" sz="1600" noProof="0" dirty="0"/>
            </a:br>
            <a:r>
              <a:rPr lang="en-US" noProof="0" dirty="0"/>
              <a:t>– </a:t>
            </a:r>
            <a:r>
              <a:rPr lang="en-US" noProof="0" dirty="0">
                <a:latin typeface="Proxima Nova" panose="02000506030000020004" pitchFamily="2" charset="0"/>
              </a:rPr>
              <a:t>integrate barcode scanner for a seamless experience</a:t>
            </a:r>
            <a:br>
              <a:rPr lang="en-US" noProof="0" dirty="0">
                <a:latin typeface="Proxima Nova" panose="02000506030000020004" pitchFamily="2" charset="0"/>
              </a:rPr>
            </a:br>
            <a:r>
              <a:rPr lang="en-US" noProof="0" dirty="0"/>
              <a:t>– </a:t>
            </a:r>
            <a:r>
              <a:rPr lang="en-US" noProof="0" dirty="0">
                <a:latin typeface="Proxima Nova" panose="02000506030000020004" pitchFamily="2" charset="0"/>
              </a:rPr>
              <a:t>trigger actions via multi-function buttons to quickly activate</a:t>
            </a:r>
            <a:br>
              <a:rPr lang="en-US" noProof="0" dirty="0">
                <a:latin typeface="Proxima Nova" panose="02000506030000020004" pitchFamily="2" charset="0"/>
              </a:rPr>
            </a:br>
            <a:r>
              <a:rPr lang="en-US" noProof="0" dirty="0">
                <a:latin typeface="Proxima Nova" panose="02000506030000020004" pitchFamily="2" charset="0"/>
              </a:rPr>
              <a:t>   frequently used functions</a:t>
            </a:r>
            <a:br>
              <a:rPr lang="en-US" noProof="0" dirty="0">
                <a:latin typeface="Proxima Nova" panose="02000506030000020004" pitchFamily="2" charset="0"/>
              </a:rPr>
            </a:br>
            <a:r>
              <a:rPr lang="en-US" noProof="0" dirty="0"/>
              <a:t>– </a:t>
            </a:r>
            <a:r>
              <a:rPr lang="en-US" noProof="0" dirty="0">
                <a:latin typeface="Proxima Nova" panose="02000506030000020004" pitchFamily="2" charset="0"/>
              </a:rPr>
              <a:t>use top multi-color LED to alert users with urgency indication</a:t>
            </a:r>
            <a:br>
              <a:rPr lang="en-US" noProof="0" dirty="0">
                <a:latin typeface="Proxima Nova" panose="02000506030000020004" pitchFamily="2" charset="0"/>
              </a:rPr>
            </a:br>
            <a:r>
              <a:rPr lang="en-US" noProof="0" dirty="0"/>
              <a:t>– </a:t>
            </a:r>
            <a:r>
              <a:rPr lang="en-US" noProof="0" dirty="0">
                <a:latin typeface="Proxima Nova" panose="02000506030000020004" pitchFamily="2" charset="0"/>
              </a:rPr>
              <a:t>get device location, including BLE, IR- and NFC-based location</a:t>
            </a:r>
            <a:br>
              <a:rPr lang="en-US" noProof="0" dirty="0">
                <a:latin typeface="Proxima Nova" panose="02000506030000020004" pitchFamily="2" charset="0"/>
              </a:rPr>
            </a:br>
            <a:r>
              <a:rPr lang="en-US" noProof="0" dirty="0"/>
              <a:t>– a</a:t>
            </a:r>
            <a:r>
              <a:rPr lang="en-US" noProof="0" dirty="0">
                <a:latin typeface="Proxima Nova" panose="02000506030000020004" pitchFamily="2" charset="0"/>
              </a:rPr>
              <a:t>ccess no-movement/man-down sensors for personal alarms</a:t>
            </a:r>
            <a:br>
              <a:rPr lang="en-US" noProof="0" dirty="0">
                <a:latin typeface="Proxima Nova" panose="02000506030000020004" pitchFamily="2" charset="0"/>
              </a:rPr>
            </a:br>
            <a:r>
              <a:rPr lang="en-US" noProof="0" dirty="0"/>
              <a:t>– </a:t>
            </a:r>
            <a:r>
              <a:rPr lang="en-US" noProof="0" dirty="0">
                <a:latin typeface="Proxima Nova" panose="02000506030000020004" pitchFamily="2" charset="0"/>
              </a:rPr>
              <a:t>supervise the app for automatic restart, if it crashes</a:t>
            </a:r>
          </a:p>
          <a:p>
            <a:pPr marL="172800" lvl="2" indent="-172800">
              <a:lnSpc>
                <a:spcPts val="2400"/>
              </a:lnSpc>
              <a:buFont typeface="Systemtypsnitt normalt"/>
              <a:buChar char="–"/>
              <a:defRPr/>
            </a:pPr>
            <a:r>
              <a:rPr lang="en-US" noProof="0" dirty="0">
                <a:latin typeface="Proxima Nova" panose="02000506030000020004" pitchFamily="2" charset="0"/>
              </a:rPr>
              <a:t>Guides, SDK and example code support easy development   </a:t>
            </a:r>
          </a:p>
          <a:p>
            <a:endParaRPr lang="en-US" noProof="0" dirty="0"/>
          </a:p>
        </p:txBody>
      </p:sp>
    </p:spTree>
    <p:extLst>
      <p:ext uri="{BB962C8B-B14F-4D97-AF65-F5344CB8AC3E}">
        <p14:creationId xmlns:p14="http://schemas.microsoft.com/office/powerpoint/2010/main" val="1263768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563E77A7-AFFD-1A6E-D214-887DF4B0734F}"/>
              </a:ext>
            </a:extLst>
          </p:cNvPr>
          <p:cNvSpPr>
            <a:spLocks noGrp="1"/>
          </p:cNvSpPr>
          <p:nvPr>
            <p:ph type="subTitle" idx="1"/>
          </p:nvPr>
        </p:nvSpPr>
        <p:spPr/>
        <p:txBody>
          <a:bodyPr/>
          <a:lstStyle/>
          <a:p>
            <a:r>
              <a:rPr lang="en-US" noProof="0" dirty="0"/>
              <a:t>Seamless vendor-agnostic integration </a:t>
            </a:r>
            <a:br>
              <a:rPr lang="en-US" noProof="0" dirty="0"/>
            </a:br>
            <a:r>
              <a:rPr lang="en-US" noProof="0" dirty="0"/>
              <a:t>with enterprise applications</a:t>
            </a:r>
          </a:p>
        </p:txBody>
      </p:sp>
      <p:sp>
        <p:nvSpPr>
          <p:cNvPr id="3" name="Platshållare för sidfot 2">
            <a:extLst>
              <a:ext uri="{FF2B5EF4-FFF2-40B4-BE49-F238E27FC236}">
                <a16:creationId xmlns:a16="http://schemas.microsoft.com/office/drawing/2014/main" id="{FDA4649F-FBC6-712C-F335-7102E68C02A7}"/>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63EA6A3A-DB40-E2B1-6B8B-8D19EB7537BD}"/>
              </a:ext>
            </a:extLst>
          </p:cNvPr>
          <p:cNvSpPr>
            <a:spLocks noGrp="1"/>
          </p:cNvSpPr>
          <p:nvPr>
            <p:ph type="sldNum" sz="quarter" idx="11"/>
          </p:nvPr>
        </p:nvSpPr>
        <p:spPr/>
        <p:txBody>
          <a:bodyPr/>
          <a:lstStyle/>
          <a:p>
            <a:fld id="{C99E46AF-EC69-4003-B99F-7251BF543429}" type="slidenum">
              <a:rPr lang="en-US" noProof="0" smtClean="0"/>
              <a:pPr/>
              <a:t>26</a:t>
            </a:fld>
            <a:endParaRPr lang="en-US" noProof="0" dirty="0"/>
          </a:p>
        </p:txBody>
      </p:sp>
      <p:sp>
        <p:nvSpPr>
          <p:cNvPr id="5" name="Rubrik 4">
            <a:extLst>
              <a:ext uri="{FF2B5EF4-FFF2-40B4-BE49-F238E27FC236}">
                <a16:creationId xmlns:a16="http://schemas.microsoft.com/office/drawing/2014/main" id="{E518B13E-3114-6331-D226-D4AF6B71D9CB}"/>
              </a:ext>
            </a:extLst>
          </p:cNvPr>
          <p:cNvSpPr>
            <a:spLocks noGrp="1"/>
          </p:cNvSpPr>
          <p:nvPr>
            <p:ph type="title"/>
          </p:nvPr>
        </p:nvSpPr>
        <p:spPr/>
        <p:txBody>
          <a:bodyPr/>
          <a:lstStyle/>
          <a:p>
            <a:r>
              <a:rPr lang="en-US" noProof="0" dirty="0"/>
              <a:t>Maximizing interoperability </a:t>
            </a:r>
            <a:br>
              <a:rPr lang="en-US" noProof="0" dirty="0"/>
            </a:br>
            <a:r>
              <a:rPr lang="en-US" noProof="0" dirty="0"/>
              <a:t>via open industry standards</a:t>
            </a:r>
          </a:p>
        </p:txBody>
      </p:sp>
      <p:sp>
        <p:nvSpPr>
          <p:cNvPr id="6" name="Platshållare för text 5">
            <a:extLst>
              <a:ext uri="{FF2B5EF4-FFF2-40B4-BE49-F238E27FC236}">
                <a16:creationId xmlns:a16="http://schemas.microsoft.com/office/drawing/2014/main" id="{8A0511AF-3554-1DD8-1506-BBF561D64775}"/>
              </a:ext>
            </a:extLst>
          </p:cNvPr>
          <p:cNvSpPr>
            <a:spLocks noGrp="1"/>
          </p:cNvSpPr>
          <p:nvPr>
            <p:ph type="body" sz="quarter" idx="12"/>
          </p:nvPr>
        </p:nvSpPr>
        <p:spPr>
          <a:xfrm>
            <a:off x="514800" y="2201498"/>
            <a:ext cx="5400000" cy="3836227"/>
          </a:xfrm>
        </p:spPr>
        <p:txBody>
          <a:bodyPr/>
          <a:lstStyle/>
          <a:p>
            <a:pPr marL="172800" indent="-172800" fontAlgn="auto">
              <a:lnSpc>
                <a:spcPts val="2400"/>
              </a:lnSpc>
              <a:spcAft>
                <a:spcPts val="0"/>
              </a:spcAft>
              <a:buFont typeface="Systemtypsnitt normalt"/>
              <a:buChar char="–"/>
              <a:defRPr/>
            </a:pPr>
            <a:r>
              <a:rPr lang="en-US" sz="1600" noProof="0" dirty="0">
                <a:latin typeface="Proxima Nova" panose="02000506030000020004" pitchFamily="2" charset="0"/>
              </a:rPr>
              <a:t>Built on the Android Open-Source Project (AOSP) led </a:t>
            </a:r>
            <a:br>
              <a:rPr lang="en-US" sz="1600" noProof="0" dirty="0">
                <a:latin typeface="Proxima Nova" panose="02000506030000020004" pitchFamily="2" charset="0"/>
              </a:rPr>
            </a:br>
            <a:r>
              <a:rPr lang="en-US" sz="1600" noProof="0" dirty="0">
                <a:latin typeface="Proxima Nova" panose="02000506030000020004" pitchFamily="2" charset="0"/>
              </a:rPr>
              <a:t>by Google, the Myco 4 operating system embraces </a:t>
            </a:r>
            <a:br>
              <a:rPr lang="en-US" sz="1600" noProof="0" dirty="0">
                <a:latin typeface="Proxima Nova" panose="02000506030000020004" pitchFamily="2" charset="0"/>
              </a:rPr>
            </a:br>
            <a:r>
              <a:rPr lang="en-US" sz="1600" noProof="0" dirty="0">
                <a:latin typeface="Proxima Nova" panose="02000506030000020004" pitchFamily="2" charset="0"/>
              </a:rPr>
              <a:t>open industry standards, designed for interoperability </a:t>
            </a:r>
          </a:p>
          <a:p>
            <a:pPr marL="172800" indent="-172800" fontAlgn="auto">
              <a:lnSpc>
                <a:spcPts val="2400"/>
              </a:lnSpc>
              <a:spcAft>
                <a:spcPts val="0"/>
              </a:spcAft>
              <a:buFont typeface="Systemtypsnitt normalt"/>
              <a:buChar char="–"/>
              <a:defRPr/>
            </a:pPr>
            <a:r>
              <a:rPr lang="en-US" sz="1600" noProof="0" dirty="0">
                <a:latin typeface="Proxima Nova" panose="02000506030000020004" pitchFamily="2" charset="0"/>
              </a:rPr>
              <a:t>Ascom adds mission-critical extensions to Android 14 to increase</a:t>
            </a:r>
            <a:r>
              <a:rPr lang="en-US" noProof="0" dirty="0">
                <a:latin typeface="Proxima Nova" panose="02000506030000020004" pitchFamily="2" charset="0"/>
              </a:rPr>
              <a:t> </a:t>
            </a:r>
            <a:r>
              <a:rPr lang="en-US" sz="1600" noProof="0" dirty="0">
                <a:latin typeface="Proxima Nova" panose="02000506030000020004" pitchFamily="2" charset="0"/>
              </a:rPr>
              <a:t>information security</a:t>
            </a:r>
          </a:p>
          <a:p>
            <a:pPr marL="172800" indent="-172800" fontAlgn="auto">
              <a:lnSpc>
                <a:spcPts val="2400"/>
              </a:lnSpc>
              <a:spcAft>
                <a:spcPts val="0"/>
              </a:spcAft>
              <a:buFont typeface="Systemtypsnitt normalt"/>
              <a:buChar char="–"/>
              <a:defRPr/>
            </a:pPr>
            <a:r>
              <a:rPr lang="en-US" sz="1600" noProof="0" dirty="0">
                <a:latin typeface="Proxima Nova" panose="02000506030000020004" pitchFamily="2" charset="0"/>
              </a:rPr>
              <a:t>Open APIs for 3rd party developers and system integrators to access Myco 4 unique hardware and software features</a:t>
            </a:r>
          </a:p>
        </p:txBody>
      </p:sp>
      <p:grpSp>
        <p:nvGrpSpPr>
          <p:cNvPr id="7" name="Group 31760">
            <a:extLst>
              <a:ext uri="{FF2B5EF4-FFF2-40B4-BE49-F238E27FC236}">
                <a16:creationId xmlns:a16="http://schemas.microsoft.com/office/drawing/2014/main" id="{1853A66C-0D98-24DD-078B-8CBE60BD9749}"/>
              </a:ext>
            </a:extLst>
          </p:cNvPr>
          <p:cNvGrpSpPr/>
          <p:nvPr/>
        </p:nvGrpSpPr>
        <p:grpSpPr>
          <a:xfrm>
            <a:off x="7055641" y="930997"/>
            <a:ext cx="4285450" cy="4996005"/>
            <a:chOff x="7576280" y="914400"/>
            <a:chExt cx="4285450" cy="4996005"/>
          </a:xfrm>
        </p:grpSpPr>
        <p:pic>
          <p:nvPicPr>
            <p:cNvPr id="11" name="Graphic 31765">
              <a:extLst>
                <a:ext uri="{FF2B5EF4-FFF2-40B4-BE49-F238E27FC236}">
                  <a16:creationId xmlns:a16="http://schemas.microsoft.com/office/drawing/2014/main" id="{92B41E13-6482-48DE-0736-AE475D1B06D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12756" y="5401115"/>
              <a:ext cx="1722901" cy="509290"/>
            </a:xfrm>
            <a:prstGeom prst="rect">
              <a:avLst/>
            </a:prstGeom>
          </p:spPr>
        </p:pic>
        <p:pic>
          <p:nvPicPr>
            <p:cNvPr id="12" name="Picture 22" descr="A screenshot of a cellphone&#10;&#10;Description automatically generated with low confidence">
              <a:extLst>
                <a:ext uri="{FF2B5EF4-FFF2-40B4-BE49-F238E27FC236}">
                  <a16:creationId xmlns:a16="http://schemas.microsoft.com/office/drawing/2014/main" id="{D8F8C53F-ED72-923A-0288-3AA624B1E7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89926" y="1074337"/>
              <a:ext cx="2238856" cy="4163101"/>
            </a:xfrm>
            <a:prstGeom prst="rect">
              <a:avLst/>
            </a:prstGeom>
          </p:spPr>
        </p:pic>
        <p:cxnSp>
          <p:nvCxnSpPr>
            <p:cNvPr id="13" name="Straight Connector 28">
              <a:extLst>
                <a:ext uri="{FF2B5EF4-FFF2-40B4-BE49-F238E27FC236}">
                  <a16:creationId xmlns:a16="http://schemas.microsoft.com/office/drawing/2014/main" id="{E8A06519-AD62-037E-6F27-507C3D8AF27F}"/>
                </a:ext>
              </a:extLst>
            </p:cNvPr>
            <p:cNvCxnSpPr>
              <a:cxnSpLocks/>
            </p:cNvCxnSpPr>
            <p:nvPr/>
          </p:nvCxnSpPr>
          <p:spPr>
            <a:xfrm>
              <a:off x="9709354" y="1159826"/>
              <a:ext cx="205518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30">
              <a:extLst>
                <a:ext uri="{FF2B5EF4-FFF2-40B4-BE49-F238E27FC236}">
                  <a16:creationId xmlns:a16="http://schemas.microsoft.com/office/drawing/2014/main" id="{371DE3C0-C0DC-5E5E-BEB0-AFBE463C7C42}"/>
                </a:ext>
              </a:extLst>
            </p:cNvPr>
            <p:cNvCxnSpPr>
              <a:cxnSpLocks/>
            </p:cNvCxnSpPr>
            <p:nvPr/>
          </p:nvCxnSpPr>
          <p:spPr>
            <a:xfrm>
              <a:off x="10000948" y="1657913"/>
              <a:ext cx="1763589"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32">
              <a:extLst>
                <a:ext uri="{FF2B5EF4-FFF2-40B4-BE49-F238E27FC236}">
                  <a16:creationId xmlns:a16="http://schemas.microsoft.com/office/drawing/2014/main" id="{7A4E62FB-FC49-FF71-B121-2F63365C5FC1}"/>
                </a:ext>
              </a:extLst>
            </p:cNvPr>
            <p:cNvCxnSpPr>
              <a:cxnSpLocks/>
            </p:cNvCxnSpPr>
            <p:nvPr/>
          </p:nvCxnSpPr>
          <p:spPr>
            <a:xfrm>
              <a:off x="9855150" y="1970148"/>
              <a:ext cx="190938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34">
              <a:extLst>
                <a:ext uri="{FF2B5EF4-FFF2-40B4-BE49-F238E27FC236}">
                  <a16:creationId xmlns:a16="http://schemas.microsoft.com/office/drawing/2014/main" id="{9C44EF2E-EDBD-2997-B4B3-784754B6CAED}"/>
                </a:ext>
              </a:extLst>
            </p:cNvPr>
            <p:cNvCxnSpPr>
              <a:cxnSpLocks/>
            </p:cNvCxnSpPr>
            <p:nvPr/>
          </p:nvCxnSpPr>
          <p:spPr>
            <a:xfrm>
              <a:off x="10593660" y="2379376"/>
              <a:ext cx="117087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36">
              <a:extLst>
                <a:ext uri="{FF2B5EF4-FFF2-40B4-BE49-F238E27FC236}">
                  <a16:creationId xmlns:a16="http://schemas.microsoft.com/office/drawing/2014/main" id="{ECDABE92-6EAB-1BE6-B80B-D567FAB8F967}"/>
                </a:ext>
              </a:extLst>
            </p:cNvPr>
            <p:cNvCxnSpPr>
              <a:cxnSpLocks/>
            </p:cNvCxnSpPr>
            <p:nvPr/>
          </p:nvCxnSpPr>
          <p:spPr>
            <a:xfrm>
              <a:off x="10593660" y="2910918"/>
              <a:ext cx="117087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37">
              <a:extLst>
                <a:ext uri="{FF2B5EF4-FFF2-40B4-BE49-F238E27FC236}">
                  <a16:creationId xmlns:a16="http://schemas.microsoft.com/office/drawing/2014/main" id="{50EE27C1-EC9D-7154-3865-FD75C513D47B}"/>
                </a:ext>
              </a:extLst>
            </p:cNvPr>
            <p:cNvCxnSpPr>
              <a:cxnSpLocks/>
            </p:cNvCxnSpPr>
            <p:nvPr/>
          </p:nvCxnSpPr>
          <p:spPr>
            <a:xfrm>
              <a:off x="10593660" y="4092947"/>
              <a:ext cx="117087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38">
              <a:extLst>
                <a:ext uri="{FF2B5EF4-FFF2-40B4-BE49-F238E27FC236}">
                  <a16:creationId xmlns:a16="http://schemas.microsoft.com/office/drawing/2014/main" id="{2D7CDC15-7BE3-F035-CFC5-28BB445C05E0}"/>
                </a:ext>
              </a:extLst>
            </p:cNvPr>
            <p:cNvCxnSpPr>
              <a:cxnSpLocks/>
            </p:cNvCxnSpPr>
            <p:nvPr/>
          </p:nvCxnSpPr>
          <p:spPr>
            <a:xfrm>
              <a:off x="7671149" y="4515707"/>
              <a:ext cx="117087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39">
              <a:extLst>
                <a:ext uri="{FF2B5EF4-FFF2-40B4-BE49-F238E27FC236}">
                  <a16:creationId xmlns:a16="http://schemas.microsoft.com/office/drawing/2014/main" id="{716E020D-87AF-184E-2853-A827F928431F}"/>
                </a:ext>
              </a:extLst>
            </p:cNvPr>
            <p:cNvCxnSpPr>
              <a:cxnSpLocks/>
            </p:cNvCxnSpPr>
            <p:nvPr/>
          </p:nvCxnSpPr>
          <p:spPr>
            <a:xfrm>
              <a:off x="7671149" y="3508380"/>
              <a:ext cx="117087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40">
              <a:extLst>
                <a:ext uri="{FF2B5EF4-FFF2-40B4-BE49-F238E27FC236}">
                  <a16:creationId xmlns:a16="http://schemas.microsoft.com/office/drawing/2014/main" id="{AFEEFE75-4B5B-03CE-BCAF-EE49481FD97D}"/>
                </a:ext>
              </a:extLst>
            </p:cNvPr>
            <p:cNvCxnSpPr>
              <a:cxnSpLocks/>
            </p:cNvCxnSpPr>
            <p:nvPr/>
          </p:nvCxnSpPr>
          <p:spPr>
            <a:xfrm>
              <a:off x="8867259" y="2068110"/>
              <a:ext cx="43838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42">
              <a:extLst>
                <a:ext uri="{FF2B5EF4-FFF2-40B4-BE49-F238E27FC236}">
                  <a16:creationId xmlns:a16="http://schemas.microsoft.com/office/drawing/2014/main" id="{3CF0462E-AFF0-1A4A-46AD-E95EB9075AB6}"/>
                </a:ext>
              </a:extLst>
            </p:cNvPr>
            <p:cNvCxnSpPr>
              <a:cxnSpLocks/>
            </p:cNvCxnSpPr>
            <p:nvPr/>
          </p:nvCxnSpPr>
          <p:spPr>
            <a:xfrm>
              <a:off x="7671149" y="1768790"/>
              <a:ext cx="147285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44">
              <a:extLst>
                <a:ext uri="{FF2B5EF4-FFF2-40B4-BE49-F238E27FC236}">
                  <a16:creationId xmlns:a16="http://schemas.microsoft.com/office/drawing/2014/main" id="{4F3BAAF4-D41D-78EB-E7E9-127447001AC4}"/>
                </a:ext>
              </a:extLst>
            </p:cNvPr>
            <p:cNvCxnSpPr>
              <a:cxnSpLocks/>
            </p:cNvCxnSpPr>
            <p:nvPr/>
          </p:nvCxnSpPr>
          <p:spPr>
            <a:xfrm>
              <a:off x="7671149" y="1495353"/>
              <a:ext cx="1896597"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4" name="Oval 46">
              <a:extLst>
                <a:ext uri="{FF2B5EF4-FFF2-40B4-BE49-F238E27FC236}">
                  <a16:creationId xmlns:a16="http://schemas.microsoft.com/office/drawing/2014/main" id="{3F7441C5-BFFC-D6CB-D994-BA5B75892333}"/>
                </a:ext>
              </a:extLst>
            </p:cNvPr>
            <p:cNvSpPr/>
            <p:nvPr/>
          </p:nvSpPr>
          <p:spPr>
            <a:xfrm>
              <a:off x="9709354" y="1134593"/>
              <a:ext cx="50466" cy="504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Oval 47">
              <a:extLst>
                <a:ext uri="{FF2B5EF4-FFF2-40B4-BE49-F238E27FC236}">
                  <a16:creationId xmlns:a16="http://schemas.microsoft.com/office/drawing/2014/main" id="{5C1F3DB5-B008-FC93-1B28-CB82B90B44B4}"/>
                </a:ext>
              </a:extLst>
            </p:cNvPr>
            <p:cNvSpPr/>
            <p:nvPr/>
          </p:nvSpPr>
          <p:spPr>
            <a:xfrm>
              <a:off x="9542513" y="1467741"/>
              <a:ext cx="50466" cy="504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Oval 48">
              <a:extLst>
                <a:ext uri="{FF2B5EF4-FFF2-40B4-BE49-F238E27FC236}">
                  <a16:creationId xmlns:a16="http://schemas.microsoft.com/office/drawing/2014/main" id="{841F0F6A-E07A-2673-892A-03C0D45852F4}"/>
                </a:ext>
              </a:extLst>
            </p:cNvPr>
            <p:cNvSpPr/>
            <p:nvPr/>
          </p:nvSpPr>
          <p:spPr>
            <a:xfrm>
              <a:off x="9958217" y="1632680"/>
              <a:ext cx="50466" cy="504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Oval 49">
              <a:extLst>
                <a:ext uri="{FF2B5EF4-FFF2-40B4-BE49-F238E27FC236}">
                  <a16:creationId xmlns:a16="http://schemas.microsoft.com/office/drawing/2014/main" id="{54A29777-592A-DA3A-F2E4-DA94E4D714D7}"/>
                </a:ext>
              </a:extLst>
            </p:cNvPr>
            <p:cNvSpPr/>
            <p:nvPr/>
          </p:nvSpPr>
          <p:spPr>
            <a:xfrm>
              <a:off x="9118767" y="1743233"/>
              <a:ext cx="50466" cy="504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Oval 50">
              <a:extLst>
                <a:ext uri="{FF2B5EF4-FFF2-40B4-BE49-F238E27FC236}">
                  <a16:creationId xmlns:a16="http://schemas.microsoft.com/office/drawing/2014/main" id="{5F07FF08-D748-6AF4-4619-B27C61020B6E}"/>
                </a:ext>
              </a:extLst>
            </p:cNvPr>
            <p:cNvSpPr/>
            <p:nvPr/>
          </p:nvSpPr>
          <p:spPr>
            <a:xfrm>
              <a:off x="9855150" y="1945138"/>
              <a:ext cx="50466" cy="504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Oval 51">
              <a:extLst>
                <a:ext uri="{FF2B5EF4-FFF2-40B4-BE49-F238E27FC236}">
                  <a16:creationId xmlns:a16="http://schemas.microsoft.com/office/drawing/2014/main" id="{2C5F2C96-CA66-7573-BDC1-FAC741DD6DBD}"/>
                </a:ext>
              </a:extLst>
            </p:cNvPr>
            <p:cNvSpPr/>
            <p:nvPr/>
          </p:nvSpPr>
          <p:spPr>
            <a:xfrm>
              <a:off x="9299305" y="2042877"/>
              <a:ext cx="50466" cy="504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Oval 52">
              <a:extLst>
                <a:ext uri="{FF2B5EF4-FFF2-40B4-BE49-F238E27FC236}">
                  <a16:creationId xmlns:a16="http://schemas.microsoft.com/office/drawing/2014/main" id="{1141A33C-FC19-4F0D-500C-D15230C36721}"/>
                </a:ext>
              </a:extLst>
            </p:cNvPr>
            <p:cNvSpPr/>
            <p:nvPr/>
          </p:nvSpPr>
          <p:spPr>
            <a:xfrm>
              <a:off x="10550897" y="2355792"/>
              <a:ext cx="50466" cy="504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Oval 53">
              <a:extLst>
                <a:ext uri="{FF2B5EF4-FFF2-40B4-BE49-F238E27FC236}">
                  <a16:creationId xmlns:a16="http://schemas.microsoft.com/office/drawing/2014/main" id="{EE090684-70D5-A71C-C520-41E15A473D84}"/>
                </a:ext>
              </a:extLst>
            </p:cNvPr>
            <p:cNvSpPr/>
            <p:nvPr/>
          </p:nvSpPr>
          <p:spPr>
            <a:xfrm>
              <a:off x="10568427" y="2885685"/>
              <a:ext cx="50466" cy="504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 name="Oval 54">
              <a:extLst>
                <a:ext uri="{FF2B5EF4-FFF2-40B4-BE49-F238E27FC236}">
                  <a16:creationId xmlns:a16="http://schemas.microsoft.com/office/drawing/2014/main" id="{5B3CCFD6-604D-9F23-B982-F9536D2298ED}"/>
                </a:ext>
              </a:extLst>
            </p:cNvPr>
            <p:cNvSpPr/>
            <p:nvPr/>
          </p:nvSpPr>
          <p:spPr>
            <a:xfrm>
              <a:off x="10576130" y="4068008"/>
              <a:ext cx="50466" cy="504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 name="Oval 55">
              <a:extLst>
                <a:ext uri="{FF2B5EF4-FFF2-40B4-BE49-F238E27FC236}">
                  <a16:creationId xmlns:a16="http://schemas.microsoft.com/office/drawing/2014/main" id="{BE34D75E-A57D-0C58-68F1-D1AD28BB2E76}"/>
                </a:ext>
              </a:extLst>
            </p:cNvPr>
            <p:cNvSpPr/>
            <p:nvPr/>
          </p:nvSpPr>
          <p:spPr>
            <a:xfrm>
              <a:off x="8816793" y="4494206"/>
              <a:ext cx="50466" cy="504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 name="Oval 56">
              <a:extLst>
                <a:ext uri="{FF2B5EF4-FFF2-40B4-BE49-F238E27FC236}">
                  <a16:creationId xmlns:a16="http://schemas.microsoft.com/office/drawing/2014/main" id="{57AC5E19-B1EF-14F1-908A-3669180EA8E5}"/>
                </a:ext>
              </a:extLst>
            </p:cNvPr>
            <p:cNvSpPr/>
            <p:nvPr/>
          </p:nvSpPr>
          <p:spPr>
            <a:xfrm>
              <a:off x="8795008" y="3483327"/>
              <a:ext cx="50466" cy="504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5" name="TextBox 57">
              <a:extLst>
                <a:ext uri="{FF2B5EF4-FFF2-40B4-BE49-F238E27FC236}">
                  <a16:creationId xmlns:a16="http://schemas.microsoft.com/office/drawing/2014/main" id="{50257273-8763-BC14-0FBE-B497821441A3}"/>
                </a:ext>
              </a:extLst>
            </p:cNvPr>
            <p:cNvSpPr txBox="1"/>
            <p:nvPr/>
          </p:nvSpPr>
          <p:spPr>
            <a:xfrm>
              <a:off x="10400422" y="914400"/>
              <a:ext cx="1435235" cy="2616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53042"/>
                  </a:solidFill>
                  <a:effectLst/>
                  <a:uLnTx/>
                  <a:uFillTx/>
                  <a:latin typeface="Proxima Nova" panose="02000506030000020004" pitchFamily="2" charset="0"/>
                  <a:ea typeface="+mn-ea"/>
                  <a:cs typeface="+mn-cs"/>
                </a:rPr>
                <a:t>Android framework</a:t>
              </a:r>
            </a:p>
          </p:txBody>
        </p:sp>
        <p:sp>
          <p:nvSpPr>
            <p:cNvPr id="36" name="TextBox 58">
              <a:extLst>
                <a:ext uri="{FF2B5EF4-FFF2-40B4-BE49-F238E27FC236}">
                  <a16:creationId xmlns:a16="http://schemas.microsoft.com/office/drawing/2014/main" id="{B5B5BB62-17E9-FD1A-36C6-C6E454B7EDDA}"/>
                </a:ext>
              </a:extLst>
            </p:cNvPr>
            <p:cNvSpPr txBox="1"/>
            <p:nvPr/>
          </p:nvSpPr>
          <p:spPr>
            <a:xfrm>
              <a:off x="10406948" y="1353525"/>
              <a:ext cx="1435235" cy="30777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53042"/>
                  </a:solidFill>
                  <a:effectLst/>
                  <a:uLnTx/>
                  <a:uFillTx/>
                  <a:latin typeface="Proxima Nova" panose="02000506030000020004" pitchFamily="2" charset="0"/>
                  <a:ea typeface="+mn-ea"/>
                  <a:cs typeface="+mn-cs"/>
                </a:rPr>
                <a:t>Ascom API</a:t>
              </a:r>
            </a:p>
          </p:txBody>
        </p:sp>
        <p:sp>
          <p:nvSpPr>
            <p:cNvPr id="37" name="TextBox 59">
              <a:extLst>
                <a:ext uri="{FF2B5EF4-FFF2-40B4-BE49-F238E27FC236}">
                  <a16:creationId xmlns:a16="http://schemas.microsoft.com/office/drawing/2014/main" id="{C13E3958-5670-3B80-F34E-9DE56A652C23}"/>
                </a:ext>
              </a:extLst>
            </p:cNvPr>
            <p:cNvSpPr txBox="1"/>
            <p:nvPr/>
          </p:nvSpPr>
          <p:spPr>
            <a:xfrm>
              <a:off x="10411607" y="1713354"/>
              <a:ext cx="1435235" cy="2616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53042"/>
                  </a:solidFill>
                  <a:effectLst/>
                  <a:uLnTx/>
                  <a:uFillTx/>
                  <a:latin typeface="Proxima Nova" panose="02000506030000020004" pitchFamily="2" charset="0"/>
                  <a:ea typeface="+mn-ea"/>
                  <a:cs typeface="+mn-cs"/>
                </a:rPr>
                <a:t>Privileged apps</a:t>
              </a:r>
            </a:p>
          </p:txBody>
        </p:sp>
        <p:sp>
          <p:nvSpPr>
            <p:cNvPr id="38" name="TextBox 60">
              <a:extLst>
                <a:ext uri="{FF2B5EF4-FFF2-40B4-BE49-F238E27FC236}">
                  <a16:creationId xmlns:a16="http://schemas.microsoft.com/office/drawing/2014/main" id="{661EACEC-0806-859F-2DA3-F0305C7B6A21}"/>
                </a:ext>
              </a:extLst>
            </p:cNvPr>
            <p:cNvSpPr txBox="1"/>
            <p:nvPr/>
          </p:nvSpPr>
          <p:spPr>
            <a:xfrm>
              <a:off x="10424595" y="2119272"/>
              <a:ext cx="1435235" cy="2616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53042"/>
                  </a:solidFill>
                  <a:effectLst/>
                  <a:uLnTx/>
                  <a:uFillTx/>
                  <a:latin typeface="Proxima Nova" panose="02000506030000020004" pitchFamily="2" charset="0"/>
                  <a:ea typeface="+mn-ea"/>
                  <a:cs typeface="+mn-cs"/>
                </a:rPr>
                <a:t>System services</a:t>
              </a:r>
            </a:p>
          </p:txBody>
        </p:sp>
        <p:sp>
          <p:nvSpPr>
            <p:cNvPr id="39" name="TextBox 61">
              <a:extLst>
                <a:ext uri="{FF2B5EF4-FFF2-40B4-BE49-F238E27FC236}">
                  <a16:creationId xmlns:a16="http://schemas.microsoft.com/office/drawing/2014/main" id="{4A7C81FB-DE83-A1D0-EBEA-2E75D37C03ED}"/>
                </a:ext>
              </a:extLst>
            </p:cNvPr>
            <p:cNvSpPr txBox="1"/>
            <p:nvPr/>
          </p:nvSpPr>
          <p:spPr>
            <a:xfrm>
              <a:off x="10411895" y="2640304"/>
              <a:ext cx="1435235" cy="2616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53042"/>
                  </a:solidFill>
                  <a:effectLst/>
                  <a:uLnTx/>
                  <a:uFillTx/>
                  <a:latin typeface="Proxima Nova" panose="02000506030000020004" pitchFamily="2" charset="0"/>
                  <a:ea typeface="+mn-ea"/>
                  <a:cs typeface="+mn-cs"/>
                </a:rPr>
                <a:t>Android runtime</a:t>
              </a:r>
            </a:p>
          </p:txBody>
        </p:sp>
        <p:sp>
          <p:nvSpPr>
            <p:cNvPr id="40" name="TextBox 62">
              <a:extLst>
                <a:ext uri="{FF2B5EF4-FFF2-40B4-BE49-F238E27FC236}">
                  <a16:creationId xmlns:a16="http://schemas.microsoft.com/office/drawing/2014/main" id="{98C1EB82-32F2-84F7-6B1B-C424EBD633E1}"/>
                </a:ext>
              </a:extLst>
            </p:cNvPr>
            <p:cNvSpPr txBox="1"/>
            <p:nvPr/>
          </p:nvSpPr>
          <p:spPr>
            <a:xfrm>
              <a:off x="10426495" y="3681066"/>
              <a:ext cx="1435235" cy="430887"/>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53042"/>
                  </a:solidFill>
                  <a:effectLst/>
                  <a:uLnTx/>
                  <a:uFillTx/>
                  <a:latin typeface="Proxima Nova" panose="02000506030000020004" pitchFamily="2" charset="0"/>
                  <a:ea typeface="+mn-ea"/>
                  <a:cs typeface="+mn-cs"/>
                </a:rPr>
                <a:t>Native daemons and libraries</a:t>
              </a:r>
            </a:p>
          </p:txBody>
        </p:sp>
        <p:sp>
          <p:nvSpPr>
            <p:cNvPr id="41" name="TextBox 31743">
              <a:extLst>
                <a:ext uri="{FF2B5EF4-FFF2-40B4-BE49-F238E27FC236}">
                  <a16:creationId xmlns:a16="http://schemas.microsoft.com/office/drawing/2014/main" id="{BBDA3210-F2EE-30DB-8AD7-A797A157C9E2}"/>
                </a:ext>
              </a:extLst>
            </p:cNvPr>
            <p:cNvSpPr txBox="1"/>
            <p:nvPr/>
          </p:nvSpPr>
          <p:spPr>
            <a:xfrm>
              <a:off x="7576280" y="1230306"/>
              <a:ext cx="1435235"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53042"/>
                  </a:solidFill>
                  <a:effectLst/>
                  <a:uLnTx/>
                  <a:uFillTx/>
                  <a:latin typeface="Proxima Nova" panose="02000506030000020004" pitchFamily="2" charset="0"/>
                  <a:ea typeface="+mn-ea"/>
                  <a:cs typeface="+mn-cs"/>
                </a:rPr>
                <a:t>Android apps</a:t>
              </a:r>
            </a:p>
          </p:txBody>
        </p:sp>
        <p:sp>
          <p:nvSpPr>
            <p:cNvPr id="42" name="TextBox 31746">
              <a:extLst>
                <a:ext uri="{FF2B5EF4-FFF2-40B4-BE49-F238E27FC236}">
                  <a16:creationId xmlns:a16="http://schemas.microsoft.com/office/drawing/2014/main" id="{FC481469-BB41-5968-3608-6E0EBE153FDC}"/>
                </a:ext>
              </a:extLst>
            </p:cNvPr>
            <p:cNvSpPr txBox="1"/>
            <p:nvPr/>
          </p:nvSpPr>
          <p:spPr>
            <a:xfrm>
              <a:off x="7576280" y="1521354"/>
              <a:ext cx="1435235"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53042"/>
                  </a:solidFill>
                  <a:effectLst/>
                  <a:uLnTx/>
                  <a:uFillTx/>
                  <a:latin typeface="Proxima Nova" panose="02000506030000020004" pitchFamily="2" charset="0"/>
                  <a:ea typeface="+mn-ea"/>
                  <a:cs typeface="+mn-cs"/>
                </a:rPr>
                <a:t>System API</a:t>
              </a:r>
            </a:p>
          </p:txBody>
        </p:sp>
        <p:sp>
          <p:nvSpPr>
            <p:cNvPr id="43" name="TextBox 31747">
              <a:extLst>
                <a:ext uri="{FF2B5EF4-FFF2-40B4-BE49-F238E27FC236}">
                  <a16:creationId xmlns:a16="http://schemas.microsoft.com/office/drawing/2014/main" id="{B876FA5D-9C66-3AB4-0FDD-2F765787C752}"/>
                </a:ext>
              </a:extLst>
            </p:cNvPr>
            <p:cNvSpPr txBox="1"/>
            <p:nvPr/>
          </p:nvSpPr>
          <p:spPr>
            <a:xfrm>
              <a:off x="7576280" y="1801416"/>
              <a:ext cx="1435235"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53042"/>
                  </a:solidFill>
                  <a:effectLst/>
                  <a:uLnTx/>
                  <a:uFillTx/>
                  <a:latin typeface="Proxima Nova" panose="02000506030000020004" pitchFamily="2" charset="0"/>
                  <a:ea typeface="+mn-ea"/>
                  <a:cs typeface="+mn-cs"/>
                </a:rPr>
                <a:t>Device manufacturer apps</a:t>
              </a:r>
            </a:p>
          </p:txBody>
        </p:sp>
        <p:sp>
          <p:nvSpPr>
            <p:cNvPr id="44" name="TextBox 31748">
              <a:extLst>
                <a:ext uri="{FF2B5EF4-FFF2-40B4-BE49-F238E27FC236}">
                  <a16:creationId xmlns:a16="http://schemas.microsoft.com/office/drawing/2014/main" id="{D6899552-9D7D-27DD-497C-785B53BF8896}"/>
                </a:ext>
              </a:extLst>
            </p:cNvPr>
            <p:cNvSpPr txBox="1"/>
            <p:nvPr/>
          </p:nvSpPr>
          <p:spPr>
            <a:xfrm>
              <a:off x="7576280" y="3261767"/>
              <a:ext cx="1435235"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53042"/>
                  </a:solidFill>
                  <a:effectLst/>
                  <a:uLnTx/>
                  <a:uFillTx/>
                  <a:latin typeface="Proxima Nova" panose="02000506030000020004" pitchFamily="2" charset="0"/>
                  <a:ea typeface="+mn-ea"/>
                  <a:cs typeface="+mn-cs"/>
                </a:rPr>
                <a:t>HAL</a:t>
              </a:r>
            </a:p>
          </p:txBody>
        </p:sp>
        <p:sp>
          <p:nvSpPr>
            <p:cNvPr id="45" name="TextBox 31750">
              <a:extLst>
                <a:ext uri="{FF2B5EF4-FFF2-40B4-BE49-F238E27FC236}">
                  <a16:creationId xmlns:a16="http://schemas.microsoft.com/office/drawing/2014/main" id="{27AD7C47-2AD0-D677-38A8-FD09A9B3B94B}"/>
                </a:ext>
              </a:extLst>
            </p:cNvPr>
            <p:cNvSpPr txBox="1"/>
            <p:nvPr/>
          </p:nvSpPr>
          <p:spPr>
            <a:xfrm>
              <a:off x="7578191" y="4253362"/>
              <a:ext cx="1435235"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53042"/>
                  </a:solidFill>
                  <a:effectLst/>
                  <a:uLnTx/>
                  <a:uFillTx/>
                  <a:latin typeface="Proxima Nova" panose="02000506030000020004" pitchFamily="2" charset="0"/>
                  <a:ea typeface="+mn-ea"/>
                  <a:cs typeface="+mn-cs"/>
                </a:rPr>
                <a:t>Linux kernel</a:t>
              </a:r>
            </a:p>
          </p:txBody>
        </p:sp>
        <p:cxnSp>
          <p:nvCxnSpPr>
            <p:cNvPr id="46" name="Straight Connector 31753">
              <a:extLst>
                <a:ext uri="{FF2B5EF4-FFF2-40B4-BE49-F238E27FC236}">
                  <a16:creationId xmlns:a16="http://schemas.microsoft.com/office/drawing/2014/main" id="{54DCB11F-06EC-5B42-B3A2-331EB6E96CC4}"/>
                </a:ext>
              </a:extLst>
            </p:cNvPr>
            <p:cNvCxnSpPr/>
            <p:nvPr/>
          </p:nvCxnSpPr>
          <p:spPr>
            <a:xfrm>
              <a:off x="7671149" y="2232303"/>
              <a:ext cx="119611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7" name="Straight Connector 31757">
              <a:extLst>
                <a:ext uri="{FF2B5EF4-FFF2-40B4-BE49-F238E27FC236}">
                  <a16:creationId xmlns:a16="http://schemas.microsoft.com/office/drawing/2014/main" id="{1D052A13-9210-7DFD-BCB0-5EDEDF9635C2}"/>
                </a:ext>
              </a:extLst>
            </p:cNvPr>
            <p:cNvCxnSpPr/>
            <p:nvPr/>
          </p:nvCxnSpPr>
          <p:spPr>
            <a:xfrm>
              <a:off x="8867259" y="2068110"/>
              <a:ext cx="0" cy="16419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8" name="Oval 31758">
              <a:extLst>
                <a:ext uri="{FF2B5EF4-FFF2-40B4-BE49-F238E27FC236}">
                  <a16:creationId xmlns:a16="http://schemas.microsoft.com/office/drawing/2014/main" id="{EFCB849C-57CD-ED4C-63DB-8C50FEBE64C0}"/>
                </a:ext>
              </a:extLst>
            </p:cNvPr>
            <p:cNvSpPr/>
            <p:nvPr/>
          </p:nvSpPr>
          <p:spPr>
            <a:xfrm>
              <a:off x="8842025" y="2044170"/>
              <a:ext cx="50466" cy="504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9" name="Oval 31759">
              <a:extLst>
                <a:ext uri="{FF2B5EF4-FFF2-40B4-BE49-F238E27FC236}">
                  <a16:creationId xmlns:a16="http://schemas.microsoft.com/office/drawing/2014/main" id="{D23C630E-CE71-DBA7-0094-357A26B6EB98}"/>
                </a:ext>
              </a:extLst>
            </p:cNvPr>
            <p:cNvSpPr/>
            <p:nvPr/>
          </p:nvSpPr>
          <p:spPr>
            <a:xfrm>
              <a:off x="8844839" y="2202815"/>
              <a:ext cx="50466" cy="504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3080570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563E77A7-AFFD-1A6E-D214-887DF4B0734F}"/>
              </a:ext>
            </a:extLst>
          </p:cNvPr>
          <p:cNvSpPr>
            <a:spLocks noGrp="1"/>
          </p:cNvSpPr>
          <p:nvPr>
            <p:ph type="subTitle" idx="1"/>
          </p:nvPr>
        </p:nvSpPr>
        <p:spPr>
          <a:xfrm>
            <a:off x="514801" y="950400"/>
            <a:ext cx="5400000" cy="338400"/>
          </a:xfrm>
        </p:spPr>
        <p:txBody>
          <a:bodyPr/>
          <a:lstStyle/>
          <a:p>
            <a:r>
              <a:rPr lang="en-US" noProof="0" dirty="0"/>
              <a:t>An all-new ruggedized smartphone</a:t>
            </a:r>
          </a:p>
        </p:txBody>
      </p:sp>
      <p:sp>
        <p:nvSpPr>
          <p:cNvPr id="3" name="Platshållare för sidfot 2">
            <a:extLst>
              <a:ext uri="{FF2B5EF4-FFF2-40B4-BE49-F238E27FC236}">
                <a16:creationId xmlns:a16="http://schemas.microsoft.com/office/drawing/2014/main" id="{FDA4649F-FBC6-712C-F335-7102E68C02A7}"/>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63EA6A3A-DB40-E2B1-6B8B-8D19EB7537BD}"/>
              </a:ext>
            </a:extLst>
          </p:cNvPr>
          <p:cNvSpPr>
            <a:spLocks noGrp="1"/>
          </p:cNvSpPr>
          <p:nvPr>
            <p:ph type="sldNum" sz="quarter" idx="11"/>
          </p:nvPr>
        </p:nvSpPr>
        <p:spPr/>
        <p:txBody>
          <a:bodyPr/>
          <a:lstStyle/>
          <a:p>
            <a:fld id="{C99E46AF-EC69-4003-B99F-7251BF543429}" type="slidenum">
              <a:rPr lang="en-US" noProof="0" smtClean="0"/>
              <a:pPr/>
              <a:t>27</a:t>
            </a:fld>
            <a:endParaRPr lang="en-US" noProof="0" dirty="0"/>
          </a:p>
        </p:txBody>
      </p:sp>
      <p:sp>
        <p:nvSpPr>
          <p:cNvPr id="5" name="Rubrik 4">
            <a:extLst>
              <a:ext uri="{FF2B5EF4-FFF2-40B4-BE49-F238E27FC236}">
                <a16:creationId xmlns:a16="http://schemas.microsoft.com/office/drawing/2014/main" id="{E518B13E-3114-6331-D226-D4AF6B71D9CB}"/>
              </a:ext>
            </a:extLst>
          </p:cNvPr>
          <p:cNvSpPr>
            <a:spLocks noGrp="1"/>
          </p:cNvSpPr>
          <p:nvPr>
            <p:ph type="title"/>
          </p:nvPr>
        </p:nvSpPr>
        <p:spPr/>
        <p:txBody>
          <a:bodyPr/>
          <a:lstStyle/>
          <a:p>
            <a:r>
              <a:rPr lang="en-US" noProof="0" dirty="0">
                <a:solidFill>
                  <a:srgbClr val="053042"/>
                </a:solidFill>
              </a:rPr>
              <a:t>Ascom Myco 4</a:t>
            </a:r>
            <a:endParaRPr lang="en-US" noProof="0" dirty="0"/>
          </a:p>
        </p:txBody>
      </p:sp>
      <p:sp>
        <p:nvSpPr>
          <p:cNvPr id="6" name="Platshållare för text 5">
            <a:extLst>
              <a:ext uri="{FF2B5EF4-FFF2-40B4-BE49-F238E27FC236}">
                <a16:creationId xmlns:a16="http://schemas.microsoft.com/office/drawing/2014/main" id="{8A0511AF-3554-1DD8-1506-BBF561D64775}"/>
              </a:ext>
            </a:extLst>
          </p:cNvPr>
          <p:cNvSpPr>
            <a:spLocks noGrp="1"/>
          </p:cNvSpPr>
          <p:nvPr>
            <p:ph type="body" sz="quarter" idx="12"/>
          </p:nvPr>
        </p:nvSpPr>
        <p:spPr>
          <a:xfrm>
            <a:off x="514800" y="1906769"/>
            <a:ext cx="5581200" cy="4145513"/>
          </a:xfrm>
        </p:spPr>
        <p:txBody>
          <a:bodyPr/>
          <a:lstStyle/>
          <a:p>
            <a:pPr fontAlgn="auto">
              <a:lnSpc>
                <a:spcPts val="2200"/>
              </a:lnSpc>
              <a:spcAft>
                <a:spcPts val="0"/>
              </a:spcAft>
              <a:defRPr/>
            </a:pPr>
            <a:r>
              <a:rPr lang="en-US" sz="1400" noProof="0" dirty="0">
                <a:latin typeface="Proxima Nova" panose="02000506030000020004" pitchFamily="2" charset="0"/>
              </a:rPr>
              <a:t>The entire user interface is redesigned to be more spacious, comfortable and fluid. Android 14 delivers improved system performance and data security.</a:t>
            </a:r>
          </a:p>
          <a:p>
            <a:pPr fontAlgn="auto">
              <a:lnSpc>
                <a:spcPts val="3400"/>
              </a:lnSpc>
              <a:spcAft>
                <a:spcPts val="0"/>
              </a:spcAft>
              <a:defRPr/>
            </a:pPr>
            <a:endParaRPr lang="en-US" sz="1400" noProof="0" dirty="0">
              <a:latin typeface="Proxima Nova" panose="02000506030000020004" pitchFamily="2" charset="0"/>
            </a:endParaRPr>
          </a:p>
          <a:p>
            <a:pPr fontAlgn="auto">
              <a:lnSpc>
                <a:spcPts val="2200"/>
              </a:lnSpc>
              <a:spcAft>
                <a:spcPts val="0"/>
              </a:spcAft>
              <a:defRPr/>
            </a:pPr>
            <a:r>
              <a:rPr lang="en-US" sz="1400" noProof="0" dirty="0">
                <a:latin typeface="Proxima Nova" panose="02000506030000020004" pitchFamily="2" charset="0"/>
              </a:rPr>
              <a:t>Always on, always improving – built-in malware protection that automatically actively scans new installs, checks all installed apps and clears threats daily.</a:t>
            </a:r>
          </a:p>
          <a:p>
            <a:pPr fontAlgn="auto">
              <a:lnSpc>
                <a:spcPts val="3400"/>
              </a:lnSpc>
              <a:spcAft>
                <a:spcPts val="0"/>
              </a:spcAft>
              <a:defRPr/>
            </a:pPr>
            <a:r>
              <a:rPr lang="en-US" sz="1400" noProof="0" dirty="0">
                <a:latin typeface="Proxima Nova" panose="02000506030000020004" pitchFamily="2" charset="0"/>
              </a:rPr>
              <a:t> </a:t>
            </a:r>
          </a:p>
          <a:p>
            <a:pPr fontAlgn="auto">
              <a:lnSpc>
                <a:spcPts val="2200"/>
              </a:lnSpc>
              <a:spcAft>
                <a:spcPts val="0"/>
              </a:spcAft>
              <a:defRPr/>
            </a:pPr>
            <a:r>
              <a:rPr lang="en-US" sz="1400" noProof="0" dirty="0">
                <a:latin typeface="Proxima Nova" panose="02000506030000020004" pitchFamily="2" charset="0"/>
              </a:rPr>
              <a:t>The safest place to install apps. Every app is verified by Play Protect.</a:t>
            </a:r>
          </a:p>
          <a:p>
            <a:pPr fontAlgn="auto">
              <a:lnSpc>
                <a:spcPts val="2400"/>
              </a:lnSpc>
              <a:spcBef>
                <a:spcPts val="1400"/>
              </a:spcBef>
              <a:spcAft>
                <a:spcPts val="0"/>
              </a:spcAft>
              <a:defRPr/>
            </a:pPr>
            <a:r>
              <a:rPr lang="en-US" sz="1600" noProof="0" dirty="0">
                <a:latin typeface="+mj-lt"/>
              </a:rPr>
              <a:t>Streamlined enrollment and setup</a:t>
            </a:r>
          </a:p>
        </p:txBody>
      </p:sp>
      <p:pic>
        <p:nvPicPr>
          <p:cNvPr id="8" name="Picture 9" descr="Graphical user interface&#10;&#10;Description automatically generated with medium confidence">
            <a:extLst>
              <a:ext uri="{FF2B5EF4-FFF2-40B4-BE49-F238E27FC236}">
                <a16:creationId xmlns:a16="http://schemas.microsoft.com/office/drawing/2014/main" id="{B49B100D-B8D2-150C-72A7-43B05A5C189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37982" y="5412202"/>
            <a:ext cx="170777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4506C43B-9BB8-0EF0-9027-80EBDE621D6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565229" y="1613466"/>
            <a:ext cx="2259012" cy="357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0C71840C-8B17-68EF-9AFD-A92F29C810D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8745755" y="856118"/>
            <a:ext cx="2520251" cy="495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Logo&#10;&#10;Description automatically generated with medium confidence">
            <a:extLst>
              <a:ext uri="{FF2B5EF4-FFF2-40B4-BE49-F238E27FC236}">
                <a16:creationId xmlns:a16="http://schemas.microsoft.com/office/drawing/2014/main" id="{CA8860F7-5560-4F9F-9DEB-EE6B6999A06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8505" y="3002579"/>
            <a:ext cx="2258824" cy="407706"/>
          </a:xfrm>
          <a:prstGeom prst="rect">
            <a:avLst/>
          </a:prstGeom>
        </p:spPr>
      </p:pic>
      <p:pic>
        <p:nvPicPr>
          <p:cNvPr id="11" name="Picture 2" descr="Logo&#10;&#10;Description automatically generated">
            <a:extLst>
              <a:ext uri="{FF2B5EF4-FFF2-40B4-BE49-F238E27FC236}">
                <a16:creationId xmlns:a16="http://schemas.microsoft.com/office/drawing/2014/main" id="{04288BFB-255A-B77D-C803-5C270B393E0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2111" y="4490806"/>
            <a:ext cx="1829095" cy="372621"/>
          </a:xfrm>
          <a:prstGeom prst="rect">
            <a:avLst/>
          </a:prstGeom>
        </p:spPr>
      </p:pic>
      <p:pic>
        <p:nvPicPr>
          <p:cNvPr id="15" name="Picture 14" descr="A black and grey logo&#10;&#10;Description automatically generated">
            <a:extLst>
              <a:ext uri="{FF2B5EF4-FFF2-40B4-BE49-F238E27FC236}">
                <a16:creationId xmlns:a16="http://schemas.microsoft.com/office/drawing/2014/main" id="{5ADCD992-D2ED-A9D2-11A4-63A036A4F67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78505" y="1671157"/>
            <a:ext cx="1289206" cy="228126"/>
          </a:xfrm>
          <a:prstGeom prst="rect">
            <a:avLst/>
          </a:prstGeom>
        </p:spPr>
      </p:pic>
    </p:spTree>
    <p:extLst>
      <p:ext uri="{BB962C8B-B14F-4D97-AF65-F5344CB8AC3E}">
        <p14:creationId xmlns:p14="http://schemas.microsoft.com/office/powerpoint/2010/main" val="571691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563E77A7-AFFD-1A6E-D214-887DF4B0734F}"/>
              </a:ext>
            </a:extLst>
          </p:cNvPr>
          <p:cNvSpPr>
            <a:spLocks noGrp="1"/>
          </p:cNvSpPr>
          <p:nvPr>
            <p:ph type="subTitle" idx="1"/>
          </p:nvPr>
        </p:nvSpPr>
        <p:spPr>
          <a:xfrm>
            <a:off x="514801" y="950400"/>
            <a:ext cx="5400000" cy="338400"/>
          </a:xfrm>
        </p:spPr>
        <p:txBody>
          <a:bodyPr/>
          <a:lstStyle/>
          <a:p>
            <a:r>
              <a:rPr lang="en-US" noProof="0" dirty="0"/>
              <a:t>Get more done on the go</a:t>
            </a:r>
          </a:p>
        </p:txBody>
      </p:sp>
      <p:sp>
        <p:nvSpPr>
          <p:cNvPr id="3" name="Platshållare för sidfot 2">
            <a:extLst>
              <a:ext uri="{FF2B5EF4-FFF2-40B4-BE49-F238E27FC236}">
                <a16:creationId xmlns:a16="http://schemas.microsoft.com/office/drawing/2014/main" id="{FDA4649F-FBC6-712C-F335-7102E68C02A7}"/>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63EA6A3A-DB40-E2B1-6B8B-8D19EB7537BD}"/>
              </a:ext>
            </a:extLst>
          </p:cNvPr>
          <p:cNvSpPr>
            <a:spLocks noGrp="1"/>
          </p:cNvSpPr>
          <p:nvPr>
            <p:ph type="sldNum" sz="quarter" idx="11"/>
          </p:nvPr>
        </p:nvSpPr>
        <p:spPr/>
        <p:txBody>
          <a:bodyPr/>
          <a:lstStyle/>
          <a:p>
            <a:fld id="{C99E46AF-EC69-4003-B99F-7251BF543429}" type="slidenum">
              <a:rPr lang="en-US" noProof="0" smtClean="0"/>
              <a:pPr/>
              <a:t>28</a:t>
            </a:fld>
            <a:endParaRPr lang="en-US" noProof="0" dirty="0"/>
          </a:p>
        </p:txBody>
      </p:sp>
      <p:sp>
        <p:nvSpPr>
          <p:cNvPr id="5" name="Rubrik 4">
            <a:extLst>
              <a:ext uri="{FF2B5EF4-FFF2-40B4-BE49-F238E27FC236}">
                <a16:creationId xmlns:a16="http://schemas.microsoft.com/office/drawing/2014/main" id="{E518B13E-3114-6331-D226-D4AF6B71D9CB}"/>
              </a:ext>
            </a:extLst>
          </p:cNvPr>
          <p:cNvSpPr>
            <a:spLocks noGrp="1"/>
          </p:cNvSpPr>
          <p:nvPr>
            <p:ph type="title"/>
          </p:nvPr>
        </p:nvSpPr>
        <p:spPr/>
        <p:txBody>
          <a:bodyPr/>
          <a:lstStyle/>
          <a:p>
            <a:r>
              <a:rPr lang="en-US" noProof="0" dirty="0">
                <a:solidFill>
                  <a:srgbClr val="053042"/>
                </a:solidFill>
              </a:rPr>
              <a:t>Works with Hey Google</a:t>
            </a:r>
            <a:endParaRPr lang="en-US" noProof="0" dirty="0"/>
          </a:p>
        </p:txBody>
      </p:sp>
      <p:sp>
        <p:nvSpPr>
          <p:cNvPr id="6" name="Platshållare för text 5">
            <a:extLst>
              <a:ext uri="{FF2B5EF4-FFF2-40B4-BE49-F238E27FC236}">
                <a16:creationId xmlns:a16="http://schemas.microsoft.com/office/drawing/2014/main" id="{8A0511AF-3554-1DD8-1506-BBF561D64775}"/>
              </a:ext>
            </a:extLst>
          </p:cNvPr>
          <p:cNvSpPr>
            <a:spLocks noGrp="1"/>
          </p:cNvSpPr>
          <p:nvPr>
            <p:ph type="body" sz="quarter" idx="12"/>
          </p:nvPr>
        </p:nvSpPr>
        <p:spPr>
          <a:xfrm>
            <a:off x="514800" y="1518880"/>
            <a:ext cx="5581200" cy="4145513"/>
          </a:xfrm>
        </p:spPr>
        <p:txBody>
          <a:bodyPr/>
          <a:lstStyle/>
          <a:p>
            <a:pPr marL="0" indent="0">
              <a:lnSpc>
                <a:spcPts val="2400"/>
              </a:lnSpc>
              <a:buNone/>
              <a:defRPr/>
            </a:pPr>
            <a:r>
              <a:rPr lang="en-US" sz="1400" noProof="0" dirty="0">
                <a:latin typeface="Proxima Nova" panose="02000506030000020004" pitchFamily="2" charset="0"/>
              </a:rPr>
              <a:t>Once activated - Google Assistant on Myco 4 is always with you </a:t>
            </a:r>
            <a:br>
              <a:rPr lang="en-US" sz="1400" noProof="0" dirty="0">
                <a:latin typeface="Proxima Nova" panose="02000506030000020004" pitchFamily="2" charset="0"/>
              </a:rPr>
            </a:br>
            <a:r>
              <a:rPr lang="en-US" sz="1400" noProof="0" dirty="0">
                <a:latin typeface="Proxima Nova" panose="02000506030000020004" pitchFamily="2" charset="0"/>
              </a:rPr>
              <a:t>to help get things done and plan ahead so you can focus on </a:t>
            </a:r>
            <a:br>
              <a:rPr lang="en-US" sz="1400" noProof="0" dirty="0">
                <a:latin typeface="Proxima Nova" panose="02000506030000020004" pitchFamily="2" charset="0"/>
              </a:rPr>
            </a:br>
            <a:r>
              <a:rPr lang="en-US" sz="1400" noProof="0" dirty="0">
                <a:latin typeface="Proxima Nova" panose="02000506030000020004" pitchFamily="2" charset="0"/>
              </a:rPr>
              <a:t>what matters most.</a:t>
            </a:r>
          </a:p>
          <a:p>
            <a:pPr marL="0" indent="0">
              <a:lnSpc>
                <a:spcPts val="2400"/>
              </a:lnSpc>
              <a:buNone/>
              <a:defRPr/>
            </a:pPr>
            <a:r>
              <a:rPr lang="en-US" sz="1400" noProof="0" dirty="0">
                <a:latin typeface="Proxima Nova" panose="02000506030000020004" pitchFamily="2" charset="0"/>
              </a:rPr>
              <a:t>It brings the best of Google together in a natural and personalized way to help get things done fast.</a:t>
            </a:r>
          </a:p>
          <a:p>
            <a:pPr marL="0" indent="0">
              <a:lnSpc>
                <a:spcPts val="2400"/>
              </a:lnSpc>
              <a:buNone/>
              <a:defRPr/>
            </a:pPr>
            <a:r>
              <a:rPr lang="en-US" sz="1400" noProof="0" dirty="0">
                <a:latin typeface="Proxima Nova" panose="02000506030000020004" pitchFamily="2" charset="0"/>
              </a:rPr>
              <a:t>Control your phone, favorite apps and your connected home while on the go using your voice.</a:t>
            </a:r>
          </a:p>
          <a:p>
            <a:pPr marL="0" indent="0">
              <a:lnSpc>
                <a:spcPts val="2400"/>
              </a:lnSpc>
              <a:buNone/>
              <a:defRPr/>
            </a:pPr>
            <a:r>
              <a:rPr lang="en-US" sz="1400" noProof="0" dirty="0">
                <a:latin typeface="Proxima Nova" panose="02000506030000020004" pitchFamily="2" charset="0"/>
              </a:rPr>
              <a:t>It also helps you stay one step ahead with smart suggestions and reminders right when you need them, directly on your phone screen.</a:t>
            </a:r>
          </a:p>
          <a:p>
            <a:pPr marL="0" indent="0">
              <a:lnSpc>
                <a:spcPts val="2400"/>
              </a:lnSpc>
              <a:buNone/>
              <a:defRPr/>
            </a:pPr>
            <a:r>
              <a:rPr lang="en-US" sz="1400" noProof="0" dirty="0">
                <a:latin typeface="Proxima Nova" panose="02000506030000020004" pitchFamily="2" charset="0"/>
              </a:rPr>
              <a:t>Just say “Hey Google” to get started.</a:t>
            </a:r>
          </a:p>
        </p:txBody>
      </p:sp>
      <p:pic>
        <p:nvPicPr>
          <p:cNvPr id="15" name="Picture 5" descr="Text&#10;&#10;Description automatically generated with medium confidence">
            <a:extLst>
              <a:ext uri="{FF2B5EF4-FFF2-40B4-BE49-F238E27FC236}">
                <a16:creationId xmlns:a16="http://schemas.microsoft.com/office/drawing/2014/main" id="{887305A9-4394-33AE-98D5-C5449DB9F1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459" y="5303205"/>
            <a:ext cx="1923324" cy="604395"/>
          </a:xfrm>
          <a:prstGeom prst="rect">
            <a:avLst/>
          </a:prstGeom>
        </p:spPr>
      </p:pic>
      <p:sp>
        <p:nvSpPr>
          <p:cNvPr id="16" name="TextBox 2">
            <a:extLst>
              <a:ext uri="{FF2B5EF4-FFF2-40B4-BE49-F238E27FC236}">
                <a16:creationId xmlns:a16="http://schemas.microsoft.com/office/drawing/2014/main" id="{A28BE7D8-D527-6AEF-99FD-D35B26CC81AD}"/>
              </a:ext>
            </a:extLst>
          </p:cNvPr>
          <p:cNvSpPr txBox="1"/>
          <p:nvPr/>
        </p:nvSpPr>
        <p:spPr>
          <a:xfrm>
            <a:off x="7065598" y="2233807"/>
            <a:ext cx="3055841" cy="2985433"/>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ts val="2400"/>
              </a:spcBef>
              <a:spcAft>
                <a:spcPct val="0"/>
              </a:spcAft>
              <a:buClrTx/>
              <a:buSzTx/>
              <a:buFontTx/>
              <a:buNone/>
              <a:tabLst/>
              <a:defRPr/>
            </a:pPr>
            <a:r>
              <a:rPr kumimoji="0" lang="en-US" sz="1400" b="1" i="0" u="none" strike="noStrike" kern="1200" cap="none" spc="0" normalizeH="0" baseline="0" noProof="0" dirty="0">
                <a:ln>
                  <a:noFill/>
                </a:ln>
                <a:solidFill>
                  <a:srgbClr val="05505A"/>
                </a:solidFill>
                <a:effectLst/>
                <a:uLnTx/>
                <a:uFillTx/>
                <a:latin typeface="Proxima Nova" panose="02000506030000020004" pitchFamily="2" charset="0"/>
                <a:ea typeface="+mn-ea"/>
                <a:cs typeface="+mn-cs"/>
              </a:rPr>
              <a:t>Key features and benefits</a:t>
            </a:r>
          </a:p>
          <a:p>
            <a:pPr marL="172800" marR="0" lvl="0" indent="-172800" algn="l" defTabSz="914400" rtl="0" eaLnBrk="0" fontAlgn="base" latinLnBrk="0" hangingPunct="0">
              <a:lnSpc>
                <a:spcPct val="100000"/>
              </a:lnSpc>
              <a:spcBef>
                <a:spcPts val="600"/>
              </a:spcBef>
              <a:spcAft>
                <a:spcPct val="0"/>
              </a:spcAft>
              <a:buClrTx/>
              <a:buSzTx/>
              <a:buFont typeface="Systemtypsnitt normalt"/>
              <a:buChar char="–"/>
              <a:tabLst/>
              <a:defRPr/>
            </a:pPr>
            <a:r>
              <a:rPr kumimoji="0" lang="en-US" sz="1400" b="0" i="0" u="none" strike="noStrike" kern="1200" cap="none" spc="0" normalizeH="0" baseline="0" noProof="0" dirty="0">
                <a:ln>
                  <a:noFill/>
                </a:ln>
                <a:solidFill>
                  <a:srgbClr val="05505A"/>
                </a:solidFill>
                <a:effectLst/>
                <a:uLnTx/>
                <a:uFillTx/>
                <a:latin typeface="Proxima Nova" panose="02000506030000020004" pitchFamily="2" charset="0"/>
                <a:ea typeface="+mn-ea"/>
                <a:cs typeface="+mn-cs"/>
              </a:rPr>
              <a:t>Make calls or send texts     </a:t>
            </a:r>
            <a:br>
              <a:rPr kumimoji="0" lang="en-US" sz="1400" b="0" i="0" u="none" strike="noStrike" kern="1200" cap="none" spc="0" normalizeH="0" baseline="0" noProof="0" dirty="0">
                <a:ln>
                  <a:noFill/>
                </a:ln>
                <a:solidFill>
                  <a:srgbClr val="05505A"/>
                </a:solidFill>
                <a:effectLst/>
                <a:uLnTx/>
                <a:uFillTx/>
                <a:latin typeface="Proxima Nova" panose="02000506030000020004" pitchFamily="2" charset="0"/>
                <a:ea typeface="+mn-ea"/>
                <a:cs typeface="+mn-cs"/>
              </a:rPr>
            </a:br>
            <a:r>
              <a:rPr kumimoji="0" lang="en-US" sz="1400" b="0" i="0" u="none" strike="noStrike" kern="1200" cap="none" spc="0" normalizeH="0" baseline="0" noProof="0" dirty="0">
                <a:ln>
                  <a:noFill/>
                </a:ln>
                <a:solidFill>
                  <a:srgbClr val="05505A"/>
                </a:solidFill>
                <a:effectLst/>
                <a:uLnTx/>
                <a:uFillTx/>
                <a:latin typeface="Proxima Nova" panose="02000506030000020004" pitchFamily="2" charset="0"/>
                <a:ea typeface="+mn-ea"/>
                <a:cs typeface="+mn-cs"/>
              </a:rPr>
              <a:t>without typing – using just </a:t>
            </a:r>
            <a:br>
              <a:rPr kumimoji="0" lang="en-US" sz="1400" b="0" i="0" u="none" strike="noStrike" kern="1200" cap="none" spc="0" normalizeH="0" baseline="0" noProof="0" dirty="0">
                <a:ln>
                  <a:noFill/>
                </a:ln>
                <a:solidFill>
                  <a:srgbClr val="05505A"/>
                </a:solidFill>
                <a:effectLst/>
                <a:uLnTx/>
                <a:uFillTx/>
                <a:latin typeface="Proxima Nova" panose="02000506030000020004" pitchFamily="2" charset="0"/>
                <a:ea typeface="+mn-ea"/>
                <a:cs typeface="+mn-cs"/>
              </a:rPr>
            </a:br>
            <a:r>
              <a:rPr kumimoji="0" lang="en-US" sz="1400" b="0" i="0" u="none" strike="noStrike" kern="1200" cap="none" spc="0" normalizeH="0" baseline="0" noProof="0" dirty="0">
                <a:ln>
                  <a:noFill/>
                </a:ln>
                <a:solidFill>
                  <a:srgbClr val="05505A"/>
                </a:solidFill>
                <a:effectLst/>
                <a:uLnTx/>
                <a:uFillTx/>
                <a:latin typeface="Proxima Nova" panose="02000506030000020004" pitchFamily="2" charset="0"/>
                <a:ea typeface="+mn-ea"/>
                <a:cs typeface="+mn-cs"/>
              </a:rPr>
              <a:t>your voice</a:t>
            </a:r>
          </a:p>
          <a:p>
            <a:pPr marL="172800" marR="0" lvl="0" indent="-172800" algn="l" defTabSz="914400" rtl="0" eaLnBrk="0" fontAlgn="base" latinLnBrk="0" hangingPunct="0">
              <a:lnSpc>
                <a:spcPct val="100000"/>
              </a:lnSpc>
              <a:spcBef>
                <a:spcPts val="600"/>
              </a:spcBef>
              <a:spcAft>
                <a:spcPct val="0"/>
              </a:spcAft>
              <a:buClrTx/>
              <a:buSzTx/>
              <a:buFont typeface="Systemtypsnitt normalt"/>
              <a:buChar char="–"/>
              <a:tabLst/>
              <a:defRPr/>
            </a:pPr>
            <a:r>
              <a:rPr kumimoji="0" lang="en-US" sz="1400" b="0" i="0" u="none" strike="noStrike" kern="1200" cap="none" spc="0" normalizeH="0" baseline="0" noProof="0" dirty="0">
                <a:ln>
                  <a:noFill/>
                </a:ln>
                <a:solidFill>
                  <a:srgbClr val="05505A"/>
                </a:solidFill>
                <a:effectLst/>
                <a:uLnTx/>
                <a:uFillTx/>
                <a:latin typeface="Proxima Nova" panose="02000506030000020004" pitchFamily="2" charset="0"/>
                <a:ea typeface="+mn-ea"/>
                <a:cs typeface="+mn-cs"/>
              </a:rPr>
              <a:t>Set reminders and alarms, pull up your calendar appointments, add things to your shopping lists and more while on the go</a:t>
            </a:r>
          </a:p>
          <a:p>
            <a:pPr marL="172800" marR="0" lvl="0" indent="-172800" algn="l" defTabSz="914400" rtl="0" eaLnBrk="0" fontAlgn="base" latinLnBrk="0" hangingPunct="0">
              <a:lnSpc>
                <a:spcPct val="100000"/>
              </a:lnSpc>
              <a:spcBef>
                <a:spcPts val="600"/>
              </a:spcBef>
              <a:spcAft>
                <a:spcPct val="0"/>
              </a:spcAft>
              <a:buClrTx/>
              <a:buSzTx/>
              <a:buFont typeface="Systemtypsnitt normalt"/>
              <a:buChar char="–"/>
              <a:tabLst/>
              <a:defRPr/>
            </a:pPr>
            <a:r>
              <a:rPr kumimoji="0" lang="en-US" sz="1400" b="0" i="0" u="none" strike="noStrike" kern="1200" cap="none" spc="0" normalizeH="0" baseline="0" noProof="0" dirty="0">
                <a:ln>
                  <a:noFill/>
                </a:ln>
                <a:solidFill>
                  <a:srgbClr val="05505A"/>
                </a:solidFill>
                <a:effectLst/>
                <a:uLnTx/>
                <a:uFillTx/>
                <a:latin typeface="Proxima Nova" panose="02000506030000020004" pitchFamily="2" charset="0"/>
                <a:ea typeface="+mn-ea"/>
                <a:cs typeface="+mn-cs"/>
              </a:rPr>
              <a:t>Get real-time answers or get quick translations </a:t>
            </a:r>
          </a:p>
          <a:p>
            <a:pPr marL="172800" marR="0" lvl="0" indent="-172800" algn="l" defTabSz="914400" rtl="0" eaLnBrk="0" fontAlgn="base" latinLnBrk="0" hangingPunct="0">
              <a:lnSpc>
                <a:spcPct val="100000"/>
              </a:lnSpc>
              <a:spcBef>
                <a:spcPts val="600"/>
              </a:spcBef>
              <a:spcAft>
                <a:spcPct val="0"/>
              </a:spcAft>
              <a:buClrTx/>
              <a:buSzTx/>
              <a:buFont typeface="Systemtypsnitt normalt"/>
              <a:buChar char="–"/>
              <a:tabLst/>
              <a:defRPr/>
            </a:pPr>
            <a:r>
              <a:rPr kumimoji="0" lang="en-US" sz="1400" b="0" i="0" u="none" strike="noStrike" kern="1200" cap="none" spc="0" normalizeH="0" baseline="0" noProof="0" dirty="0">
                <a:ln>
                  <a:noFill/>
                </a:ln>
                <a:solidFill>
                  <a:srgbClr val="05505A"/>
                </a:solidFill>
                <a:effectLst/>
                <a:uLnTx/>
                <a:uFillTx/>
                <a:latin typeface="Proxima Nova" panose="02000506030000020004" pitchFamily="2" charset="0"/>
                <a:ea typeface="+mn-ea"/>
                <a:cs typeface="+mn-cs"/>
              </a:rPr>
              <a:t>Easily control your phone setting and apps with just your voice </a:t>
            </a:r>
            <a:endParaRPr kumimoji="0" lang="en-US" sz="1400" b="0" i="0" u="none" strike="noStrike" kern="1200" cap="none" spc="0" normalizeH="0" baseline="0" noProof="0" dirty="0">
              <a:ln>
                <a:noFill/>
              </a:ln>
              <a:solidFill>
                <a:srgbClr val="05505A"/>
              </a:solidFill>
              <a:effectLst/>
              <a:uLnTx/>
              <a:uFillTx/>
              <a:latin typeface="Arial" panose="020B0604020202020204" pitchFamily="34" charset="0"/>
              <a:ea typeface="+mn-ea"/>
              <a:cs typeface="+mn-cs"/>
            </a:endParaRPr>
          </a:p>
        </p:txBody>
      </p:sp>
      <p:grpSp>
        <p:nvGrpSpPr>
          <p:cNvPr id="17" name="Group 13">
            <a:extLst>
              <a:ext uri="{FF2B5EF4-FFF2-40B4-BE49-F238E27FC236}">
                <a16:creationId xmlns:a16="http://schemas.microsoft.com/office/drawing/2014/main" id="{51C96753-E74F-5392-A9D9-40432E73CB77}"/>
              </a:ext>
            </a:extLst>
          </p:cNvPr>
          <p:cNvGrpSpPr/>
          <p:nvPr/>
        </p:nvGrpSpPr>
        <p:grpSpPr>
          <a:xfrm>
            <a:off x="9759960" y="1399533"/>
            <a:ext cx="1721351" cy="1721351"/>
            <a:chOff x="6812382" y="1772683"/>
            <a:chExt cx="4552887" cy="4552887"/>
          </a:xfrm>
        </p:grpSpPr>
        <p:grpSp>
          <p:nvGrpSpPr>
            <p:cNvPr id="18" name="Group 15">
              <a:extLst>
                <a:ext uri="{FF2B5EF4-FFF2-40B4-BE49-F238E27FC236}">
                  <a16:creationId xmlns:a16="http://schemas.microsoft.com/office/drawing/2014/main" id="{59FBDA51-43A8-C9F4-437A-08BA618F4E23}"/>
                </a:ext>
              </a:extLst>
            </p:cNvPr>
            <p:cNvGrpSpPr/>
            <p:nvPr/>
          </p:nvGrpSpPr>
          <p:grpSpPr>
            <a:xfrm>
              <a:off x="6812382" y="1772683"/>
              <a:ext cx="4552887" cy="4552887"/>
              <a:chOff x="7027333" y="2161521"/>
              <a:chExt cx="3830520" cy="3830520"/>
            </a:xfrm>
          </p:grpSpPr>
          <p:sp>
            <p:nvSpPr>
              <p:cNvPr id="20" name="Oval 17">
                <a:extLst>
                  <a:ext uri="{FF2B5EF4-FFF2-40B4-BE49-F238E27FC236}">
                    <a16:creationId xmlns:a16="http://schemas.microsoft.com/office/drawing/2014/main" id="{04D0F943-CE37-FAE1-1BA6-E3E786DC40E2}"/>
                  </a:ext>
                </a:extLst>
              </p:cNvPr>
              <p:cNvSpPr/>
              <p:nvPr/>
            </p:nvSpPr>
            <p:spPr>
              <a:xfrm>
                <a:off x="7027333" y="2161521"/>
                <a:ext cx="3830520" cy="3830520"/>
              </a:xfrm>
              <a:prstGeom prst="ellipse">
                <a:avLst/>
              </a:prstGeom>
              <a:solidFill>
                <a:schemeClr val="accent3"/>
              </a:solidFill>
              <a:ln w="76200">
                <a:solidFill>
                  <a:schemeClr val="bg1"/>
                </a:solid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Oval 18">
                <a:extLst>
                  <a:ext uri="{FF2B5EF4-FFF2-40B4-BE49-F238E27FC236}">
                    <a16:creationId xmlns:a16="http://schemas.microsoft.com/office/drawing/2014/main" id="{83C78764-8075-76D2-5067-7F432A32519A}"/>
                  </a:ext>
                </a:extLst>
              </p:cNvPr>
              <p:cNvSpPr/>
              <p:nvPr/>
            </p:nvSpPr>
            <p:spPr>
              <a:xfrm>
                <a:off x="7059078" y="2180361"/>
                <a:ext cx="3782083" cy="3778250"/>
              </a:xfrm>
              <a:prstGeom prst="ellipse">
                <a:avLst/>
              </a:prstGeom>
              <a:solidFill>
                <a:srgbClr val="DBE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roxima Nova" panose="02000506030000020004" pitchFamily="2" charset="0"/>
                  <a:ea typeface="+mn-ea"/>
                  <a:cs typeface="+mn-cs"/>
                </a:endParaRPr>
              </a:p>
            </p:txBody>
          </p:sp>
        </p:grpSp>
        <p:pic>
          <p:nvPicPr>
            <p:cNvPr id="19" name="Picture 16">
              <a:extLst>
                <a:ext uri="{FF2B5EF4-FFF2-40B4-BE49-F238E27FC236}">
                  <a16:creationId xmlns:a16="http://schemas.microsoft.com/office/drawing/2014/main" id="{F733D55F-A389-50FB-6CB9-50BB4EE9BEC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129358" y="1835411"/>
              <a:ext cx="2115992" cy="4162032"/>
            </a:xfrm>
            <a:prstGeom prst="rect">
              <a:avLst/>
            </a:prstGeom>
            <a:effectLst>
              <a:outerShdw blurRad="50800" dist="76200" dir="7800000" algn="tr" rotWithShape="0">
                <a:schemeClr val="tx1">
                  <a:lumMod val="50000"/>
                  <a:lumOff val="50000"/>
                  <a:alpha val="40000"/>
                </a:schemeClr>
              </a:outerShdw>
            </a:effectLst>
          </p:spPr>
        </p:pic>
      </p:grpSp>
    </p:spTree>
    <p:extLst>
      <p:ext uri="{BB962C8B-B14F-4D97-AF65-F5344CB8AC3E}">
        <p14:creationId xmlns:p14="http://schemas.microsoft.com/office/powerpoint/2010/main" val="1632612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563E77A7-AFFD-1A6E-D214-887DF4B0734F}"/>
              </a:ext>
            </a:extLst>
          </p:cNvPr>
          <p:cNvSpPr>
            <a:spLocks noGrp="1"/>
          </p:cNvSpPr>
          <p:nvPr>
            <p:ph type="subTitle" idx="1"/>
          </p:nvPr>
        </p:nvSpPr>
        <p:spPr>
          <a:xfrm>
            <a:off x="514801" y="1224000"/>
            <a:ext cx="5400000" cy="782648"/>
          </a:xfrm>
        </p:spPr>
        <p:txBody>
          <a:bodyPr/>
          <a:lstStyle/>
          <a:p>
            <a:r>
              <a:rPr lang="en-US" noProof="0" dirty="0"/>
              <a:t>Top to bottom – inside and out – designed to withstand  tough demands of professional environments</a:t>
            </a:r>
          </a:p>
        </p:txBody>
      </p:sp>
      <p:sp>
        <p:nvSpPr>
          <p:cNvPr id="3" name="Platshållare för sidfot 2">
            <a:extLst>
              <a:ext uri="{FF2B5EF4-FFF2-40B4-BE49-F238E27FC236}">
                <a16:creationId xmlns:a16="http://schemas.microsoft.com/office/drawing/2014/main" id="{FDA4649F-FBC6-712C-F335-7102E68C02A7}"/>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63EA6A3A-DB40-E2B1-6B8B-8D19EB7537BD}"/>
              </a:ext>
            </a:extLst>
          </p:cNvPr>
          <p:cNvSpPr>
            <a:spLocks noGrp="1"/>
          </p:cNvSpPr>
          <p:nvPr>
            <p:ph type="sldNum" sz="quarter" idx="11"/>
          </p:nvPr>
        </p:nvSpPr>
        <p:spPr/>
        <p:txBody>
          <a:bodyPr/>
          <a:lstStyle/>
          <a:p>
            <a:fld id="{C99E46AF-EC69-4003-B99F-7251BF543429}" type="slidenum">
              <a:rPr lang="en-US" noProof="0" smtClean="0"/>
              <a:pPr/>
              <a:t>29</a:t>
            </a:fld>
            <a:endParaRPr lang="en-US" noProof="0" dirty="0"/>
          </a:p>
        </p:txBody>
      </p:sp>
      <p:sp>
        <p:nvSpPr>
          <p:cNvPr id="5" name="Rubrik 4">
            <a:extLst>
              <a:ext uri="{FF2B5EF4-FFF2-40B4-BE49-F238E27FC236}">
                <a16:creationId xmlns:a16="http://schemas.microsoft.com/office/drawing/2014/main" id="{E518B13E-3114-6331-D226-D4AF6B71D9CB}"/>
              </a:ext>
            </a:extLst>
          </p:cNvPr>
          <p:cNvSpPr>
            <a:spLocks noGrp="1"/>
          </p:cNvSpPr>
          <p:nvPr>
            <p:ph type="title"/>
          </p:nvPr>
        </p:nvSpPr>
        <p:spPr/>
        <p:txBody>
          <a:bodyPr/>
          <a:lstStyle/>
          <a:p>
            <a:pPr>
              <a:spcBef>
                <a:spcPts val="600"/>
              </a:spcBef>
              <a:spcAft>
                <a:spcPts val="600"/>
              </a:spcAft>
            </a:pPr>
            <a:r>
              <a:rPr kumimoji="0" lang="en-US" sz="1600" b="0" i="0" u="none" strike="noStrike" kern="1200" cap="none" spc="0" normalizeH="0" baseline="0" noProof="0" dirty="0">
                <a:ln>
                  <a:noFill/>
                </a:ln>
                <a:effectLst/>
                <a:uLnTx/>
                <a:uFillTx/>
                <a:latin typeface="Proxima Nova" panose="02000506030000020004" pitchFamily="2" charset="0"/>
                <a:ea typeface="+mj-ea"/>
                <a:cs typeface="+mj-cs"/>
              </a:rPr>
              <a:t>Summary </a:t>
            </a:r>
            <a:r>
              <a:rPr lang="en-US" sz="1600" noProof="0" dirty="0">
                <a:latin typeface="Proxima Nova" panose="02000506030000020004" pitchFamily="2" charset="0"/>
                <a:ea typeface="+mj-ea"/>
                <a:cs typeface="+mj-cs"/>
              </a:rPr>
              <a:t>Myco 4</a:t>
            </a:r>
            <a:br>
              <a:rPr lang="en-US" sz="1600" noProof="0" dirty="0">
                <a:latin typeface="Proxima Nova" panose="02000506030000020004" pitchFamily="2" charset="0"/>
                <a:ea typeface="+mj-ea"/>
                <a:cs typeface="+mj-cs"/>
              </a:rPr>
            </a:br>
            <a:r>
              <a:rPr lang="en-US" noProof="0" dirty="0"/>
              <a:t>Purpose-built to deliver value</a:t>
            </a:r>
          </a:p>
        </p:txBody>
      </p:sp>
      <p:sp>
        <p:nvSpPr>
          <p:cNvPr id="6" name="Platshållare för text 5">
            <a:extLst>
              <a:ext uri="{FF2B5EF4-FFF2-40B4-BE49-F238E27FC236}">
                <a16:creationId xmlns:a16="http://schemas.microsoft.com/office/drawing/2014/main" id="{8A0511AF-3554-1DD8-1506-BBF561D64775}"/>
              </a:ext>
            </a:extLst>
          </p:cNvPr>
          <p:cNvSpPr>
            <a:spLocks noGrp="1"/>
          </p:cNvSpPr>
          <p:nvPr>
            <p:ph type="body" sz="quarter" idx="12"/>
          </p:nvPr>
        </p:nvSpPr>
        <p:spPr>
          <a:xfrm>
            <a:off x="514800" y="1879998"/>
            <a:ext cx="5581200" cy="4529850"/>
          </a:xfrm>
        </p:spPr>
        <p:txBody>
          <a:bodyPr/>
          <a:lstStyle/>
          <a:p>
            <a:pPr fontAlgn="auto">
              <a:lnSpc>
                <a:spcPts val="2200"/>
              </a:lnSpc>
              <a:spcBef>
                <a:spcPts val="600"/>
              </a:spcBef>
              <a:spcAft>
                <a:spcPts val="0"/>
              </a:spcAft>
              <a:defRPr/>
            </a:pPr>
            <a:r>
              <a:rPr lang="en-US" sz="1400" noProof="0" dirty="0">
                <a:latin typeface="Proxima Nova" panose="02000506030000020004" pitchFamily="2" charset="0"/>
              </a:rPr>
              <a:t>A robust smartphone designed for shared and continuous use </a:t>
            </a:r>
            <a:br>
              <a:rPr lang="en-US" sz="1400" noProof="0" dirty="0">
                <a:latin typeface="Proxima Nova" panose="02000506030000020004" pitchFamily="2" charset="0"/>
              </a:rPr>
            </a:br>
            <a:r>
              <a:rPr lang="en-US" sz="1400" noProof="0" dirty="0">
                <a:latin typeface="Proxima Nova" panose="02000506030000020004" pitchFamily="2" charset="0"/>
              </a:rPr>
              <a:t>across multiple shifts – contributing to operational efficiency </a:t>
            </a:r>
            <a:br>
              <a:rPr lang="en-US" sz="1400" noProof="0" dirty="0">
                <a:latin typeface="Proxima Nova" panose="02000506030000020004" pitchFamily="2" charset="0"/>
              </a:rPr>
            </a:br>
            <a:r>
              <a:rPr lang="en-US" sz="1400" noProof="0" dirty="0">
                <a:latin typeface="Proxima Nova" panose="02000506030000020004" pitchFamily="2" charset="0"/>
              </a:rPr>
              <a:t>24/7 by 365; over a longer lifespan.*  </a:t>
            </a:r>
          </a:p>
          <a:p>
            <a:pPr fontAlgn="auto">
              <a:lnSpc>
                <a:spcPts val="2200"/>
              </a:lnSpc>
              <a:spcBef>
                <a:spcPts val="600"/>
              </a:spcBef>
              <a:spcAft>
                <a:spcPts val="0"/>
              </a:spcAft>
              <a:defRPr/>
            </a:pPr>
            <a:r>
              <a:rPr lang="en-US" sz="1400" noProof="0" dirty="0">
                <a:latin typeface="Proxima Nova" panose="02000506030000020004" pitchFamily="2" charset="0"/>
              </a:rPr>
              <a:t>A single professional-grade device that eliminates the need to </a:t>
            </a:r>
            <a:br>
              <a:rPr lang="en-US" sz="1400" noProof="0" dirty="0">
                <a:latin typeface="Proxima Nova" panose="02000506030000020004" pitchFamily="2" charset="0"/>
              </a:rPr>
            </a:br>
            <a:r>
              <a:rPr lang="en-US" sz="1400" noProof="0" dirty="0">
                <a:latin typeface="Proxima Nova" panose="02000506030000020004" pitchFamily="2" charset="0"/>
              </a:rPr>
              <a:t>carry an entire tool belt of standalone devices. </a:t>
            </a:r>
          </a:p>
          <a:p>
            <a:pPr fontAlgn="auto">
              <a:lnSpc>
                <a:spcPts val="2200"/>
              </a:lnSpc>
              <a:spcBef>
                <a:spcPts val="600"/>
              </a:spcBef>
              <a:spcAft>
                <a:spcPts val="0"/>
              </a:spcAft>
              <a:defRPr/>
            </a:pPr>
            <a:r>
              <a:rPr lang="en-US" sz="1400" noProof="0" dirty="0">
                <a:latin typeface="Proxima Nova" panose="02000506030000020004" pitchFamily="2" charset="0"/>
              </a:rPr>
              <a:t>Highly optimized wireless technology that enables reliable </a:t>
            </a:r>
            <a:br>
              <a:rPr lang="en-US" sz="1400" noProof="0" dirty="0">
                <a:latin typeface="Proxima Nova" panose="02000506030000020004" pitchFamily="2" charset="0"/>
              </a:rPr>
            </a:br>
            <a:r>
              <a:rPr lang="en-US" sz="1400" noProof="0" dirty="0">
                <a:latin typeface="Proxima Nova" panose="02000506030000020004" pitchFamily="2" charset="0"/>
              </a:rPr>
              <a:t>mission-critical communications. </a:t>
            </a:r>
          </a:p>
          <a:p>
            <a:pPr fontAlgn="auto">
              <a:lnSpc>
                <a:spcPts val="2200"/>
              </a:lnSpc>
              <a:spcBef>
                <a:spcPts val="600"/>
              </a:spcBef>
              <a:spcAft>
                <a:spcPts val="0"/>
              </a:spcAft>
              <a:defRPr/>
            </a:pPr>
            <a:r>
              <a:rPr lang="en-US" sz="1400" noProof="0" dirty="0">
                <a:latin typeface="Proxima Nova" panose="02000506030000020004" pitchFamily="2" charset="0"/>
              </a:rPr>
              <a:t>Ready for use with cloud PBXs</a:t>
            </a:r>
          </a:p>
          <a:p>
            <a:pPr fontAlgn="auto">
              <a:lnSpc>
                <a:spcPts val="2200"/>
              </a:lnSpc>
              <a:spcBef>
                <a:spcPts val="600"/>
              </a:spcBef>
              <a:spcAft>
                <a:spcPts val="0"/>
              </a:spcAft>
              <a:defRPr/>
            </a:pPr>
            <a:r>
              <a:rPr lang="en-US" sz="1400" noProof="0" dirty="0">
                <a:latin typeface="+mj-lt"/>
              </a:rPr>
              <a:t>Built to last and meet the rigorous demands in healthcare:</a:t>
            </a:r>
          </a:p>
          <a:p>
            <a:pPr marL="172800" indent="-172800" fontAlgn="auto">
              <a:lnSpc>
                <a:spcPts val="2200"/>
              </a:lnSpc>
              <a:spcBef>
                <a:spcPts val="400"/>
              </a:spcBef>
              <a:spcAft>
                <a:spcPts val="0"/>
              </a:spcAft>
              <a:buFont typeface="Systemtypsnitt normalt"/>
              <a:buChar char="–"/>
              <a:defRPr/>
            </a:pPr>
            <a:r>
              <a:rPr lang="en-US" sz="1400" noProof="0" dirty="0">
                <a:latin typeface="Proxima Nova" panose="02000506030000020004" pitchFamily="2" charset="0"/>
              </a:rPr>
              <a:t>Hot-swappable battery – Smart battery that can be swapped without shutting down  </a:t>
            </a:r>
          </a:p>
          <a:p>
            <a:pPr marL="172800" indent="-172800" fontAlgn="auto">
              <a:lnSpc>
                <a:spcPts val="2200"/>
              </a:lnSpc>
              <a:spcBef>
                <a:spcPts val="400"/>
              </a:spcBef>
              <a:spcAft>
                <a:spcPts val="0"/>
              </a:spcAft>
              <a:buFont typeface="Systemtypsnitt normalt"/>
              <a:buChar char="–"/>
              <a:defRPr/>
            </a:pPr>
            <a:r>
              <a:rPr lang="en-US" sz="1400" noProof="0" dirty="0">
                <a:latin typeface="Proxima Nova" panose="02000506030000020004" pitchFamily="2" charset="0"/>
              </a:rPr>
              <a:t>Drop/impact resistant – Designed to withstand impact from </a:t>
            </a:r>
            <a:br>
              <a:rPr lang="en-US" sz="1400" noProof="0" dirty="0">
                <a:latin typeface="Proxima Nova" panose="02000506030000020004" pitchFamily="2" charset="0"/>
              </a:rPr>
            </a:br>
            <a:r>
              <a:rPr lang="en-US" sz="1400" noProof="0" dirty="0">
                <a:latin typeface="Proxima Nova" panose="02000506030000020004" pitchFamily="2" charset="0"/>
              </a:rPr>
              <a:t>typical drops of waist-high</a:t>
            </a:r>
          </a:p>
          <a:p>
            <a:pPr marL="172800" indent="-172800" fontAlgn="auto">
              <a:lnSpc>
                <a:spcPts val="2200"/>
              </a:lnSpc>
              <a:spcBef>
                <a:spcPts val="400"/>
              </a:spcBef>
              <a:spcAft>
                <a:spcPts val="0"/>
              </a:spcAft>
              <a:buFont typeface="Systemtypsnitt normalt"/>
              <a:buChar char="–"/>
              <a:defRPr/>
            </a:pPr>
            <a:r>
              <a:rPr lang="en-US" sz="1400" noProof="0" dirty="0">
                <a:latin typeface="Proxima Nova" panose="02000506030000020004" pitchFamily="2" charset="0"/>
              </a:rPr>
              <a:t>Disinfection-ready – designed to comply with disinfection protocols </a:t>
            </a:r>
          </a:p>
        </p:txBody>
      </p:sp>
      <p:pic>
        <p:nvPicPr>
          <p:cNvPr id="7" name="Picture 8">
            <a:extLst>
              <a:ext uri="{FF2B5EF4-FFF2-40B4-BE49-F238E27FC236}">
                <a16:creationId xmlns:a16="http://schemas.microsoft.com/office/drawing/2014/main" id="{49D9044C-91A5-0B58-5798-0388893EC1D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7927229" y="613798"/>
            <a:ext cx="2520251" cy="495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3">
            <a:extLst>
              <a:ext uri="{FF2B5EF4-FFF2-40B4-BE49-F238E27FC236}">
                <a16:creationId xmlns:a16="http://schemas.microsoft.com/office/drawing/2014/main" id="{63504E93-EA55-D005-D1C6-F270C1EC02A6}"/>
              </a:ext>
            </a:extLst>
          </p:cNvPr>
          <p:cNvSpPr txBox="1"/>
          <p:nvPr/>
        </p:nvSpPr>
        <p:spPr>
          <a:xfrm>
            <a:off x="6831106" y="5465255"/>
            <a:ext cx="4846094" cy="577081"/>
          </a:xfrm>
          <a:prstGeom prst="rect">
            <a:avLst/>
          </a:prstGeom>
          <a:noFill/>
        </p:spPr>
        <p:txBody>
          <a:bodyPr wrap="square">
            <a:spAutoFit/>
          </a:body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sz="1050" b="0" i="1" u="none" strike="noStrike" kern="1200" cap="none" spc="0" normalizeH="0" baseline="0" noProof="0" dirty="0">
                <a:ln>
                  <a:noFill/>
                </a:ln>
                <a:solidFill>
                  <a:srgbClr val="333333"/>
                </a:solidFill>
                <a:effectLst/>
                <a:uLnTx/>
                <a:uFillTx/>
                <a:latin typeface="Proxima Nova" panose="02000506030000020004" pitchFamily="2" charset="0"/>
              </a:rPr>
              <a:t>It’s my professional barcode scanner, my medical alarm pager, my messaging device, my walkie-talkie, my camera, my smartphone, my panic button, my wireless locator - in short - </a:t>
            </a:r>
            <a:r>
              <a:rPr kumimoji="0" lang="en-US" sz="1050" b="1" i="1" u="none" strike="noStrike" kern="1200" cap="none" spc="0" normalizeH="0" baseline="0" noProof="0" dirty="0">
                <a:ln>
                  <a:noFill/>
                </a:ln>
                <a:solidFill>
                  <a:srgbClr val="333333"/>
                </a:solidFill>
                <a:effectLst/>
                <a:uLnTx/>
                <a:uFillTx/>
                <a:latin typeface="Proxima Nova" panose="02000506030000020004" pitchFamily="2" charset="0"/>
              </a:rPr>
              <a:t>it’s “my companion” – Myco  </a:t>
            </a:r>
          </a:p>
        </p:txBody>
      </p:sp>
      <p:sp>
        <p:nvSpPr>
          <p:cNvPr id="13" name="textruta 12">
            <a:extLst>
              <a:ext uri="{FF2B5EF4-FFF2-40B4-BE49-F238E27FC236}">
                <a16:creationId xmlns:a16="http://schemas.microsoft.com/office/drawing/2014/main" id="{326FD3C3-9382-845F-3B1D-FEE326B82E34}"/>
              </a:ext>
            </a:extLst>
          </p:cNvPr>
          <p:cNvSpPr txBox="1"/>
          <p:nvPr/>
        </p:nvSpPr>
        <p:spPr>
          <a:xfrm>
            <a:off x="514800" y="6477082"/>
            <a:ext cx="6098240" cy="215444"/>
          </a:xfrm>
          <a:prstGeom prst="rect">
            <a:avLst/>
          </a:prstGeom>
          <a:noFill/>
          <a:ln w="6350">
            <a:noFill/>
          </a:ln>
        </p:spPr>
        <p:txBody>
          <a:bodyPr wrap="square">
            <a:spAutoFit/>
          </a:bodyPr>
          <a:lstStyle/>
          <a:p>
            <a:r>
              <a:rPr lang="en-US" sz="800" noProof="0" dirty="0">
                <a:latin typeface="Proxima Nova" panose="02000506030000020004" pitchFamily="2" charset="0"/>
              </a:rPr>
              <a:t>* Compared to consumer devices</a:t>
            </a:r>
          </a:p>
        </p:txBody>
      </p:sp>
    </p:spTree>
    <p:extLst>
      <p:ext uri="{BB962C8B-B14F-4D97-AF65-F5344CB8AC3E}">
        <p14:creationId xmlns:p14="http://schemas.microsoft.com/office/powerpoint/2010/main" val="3195380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4A732954-0706-3E7F-4E5B-10B764E2D70D}"/>
              </a:ext>
            </a:extLst>
          </p:cNvPr>
          <p:cNvSpPr>
            <a:spLocks noGrp="1"/>
          </p:cNvSpPr>
          <p:nvPr>
            <p:ph type="subTitle" idx="1"/>
          </p:nvPr>
        </p:nvSpPr>
        <p:spPr>
          <a:xfrm>
            <a:off x="514803" y="950400"/>
            <a:ext cx="5400000" cy="338400"/>
          </a:xfrm>
        </p:spPr>
        <p:txBody>
          <a:bodyPr/>
          <a:lstStyle/>
          <a:p>
            <a:r>
              <a:rPr lang="en-US" noProof="0" dirty="0"/>
              <a:t>Ascom Myco 4 – Sales Deck </a:t>
            </a:r>
          </a:p>
        </p:txBody>
      </p:sp>
      <p:sp>
        <p:nvSpPr>
          <p:cNvPr id="4" name="Platshållare för sidfot 3">
            <a:extLst>
              <a:ext uri="{FF2B5EF4-FFF2-40B4-BE49-F238E27FC236}">
                <a16:creationId xmlns:a16="http://schemas.microsoft.com/office/drawing/2014/main" id="{718FFAD2-ABFF-FDBB-FBDA-C7D3B5467575}"/>
              </a:ext>
            </a:extLst>
          </p:cNvPr>
          <p:cNvSpPr>
            <a:spLocks noGrp="1"/>
          </p:cNvSpPr>
          <p:nvPr>
            <p:ph type="ftr" sz="quarter" idx="10"/>
          </p:nvPr>
        </p:nvSpPr>
        <p:spPr/>
        <p:txBody>
          <a:bodyPr/>
          <a:lstStyle/>
          <a:p>
            <a:r>
              <a:rPr lang="en-US" noProof="0" dirty="0"/>
              <a:t>Ascom Myco 4 – Sales Deck </a:t>
            </a:r>
          </a:p>
        </p:txBody>
      </p:sp>
      <p:sp>
        <p:nvSpPr>
          <p:cNvPr id="5" name="Platshållare för bildnummer 4">
            <a:extLst>
              <a:ext uri="{FF2B5EF4-FFF2-40B4-BE49-F238E27FC236}">
                <a16:creationId xmlns:a16="http://schemas.microsoft.com/office/drawing/2014/main" id="{BEC3958F-AAF8-C29F-5A4F-669796DA8CC5}"/>
              </a:ext>
            </a:extLst>
          </p:cNvPr>
          <p:cNvSpPr>
            <a:spLocks noGrp="1"/>
          </p:cNvSpPr>
          <p:nvPr>
            <p:ph type="sldNum" sz="quarter" idx="11"/>
          </p:nvPr>
        </p:nvSpPr>
        <p:spPr/>
        <p:txBody>
          <a:bodyPr/>
          <a:lstStyle/>
          <a:p>
            <a:fld id="{C99E46AF-EC69-4003-B99F-7251BF543429}" type="slidenum">
              <a:rPr lang="en-US" noProof="0" smtClean="0"/>
              <a:pPr/>
              <a:t>3</a:t>
            </a:fld>
            <a:endParaRPr lang="en-US" noProof="0" dirty="0"/>
          </a:p>
        </p:txBody>
      </p:sp>
      <p:sp>
        <p:nvSpPr>
          <p:cNvPr id="6" name="Rubrik 5">
            <a:extLst>
              <a:ext uri="{FF2B5EF4-FFF2-40B4-BE49-F238E27FC236}">
                <a16:creationId xmlns:a16="http://schemas.microsoft.com/office/drawing/2014/main" id="{73B3F164-3C73-B394-3A8B-644F799E3B97}"/>
              </a:ext>
            </a:extLst>
          </p:cNvPr>
          <p:cNvSpPr>
            <a:spLocks noGrp="1"/>
          </p:cNvSpPr>
          <p:nvPr>
            <p:ph type="title"/>
          </p:nvPr>
        </p:nvSpPr>
        <p:spPr/>
        <p:txBody>
          <a:bodyPr/>
          <a:lstStyle/>
          <a:p>
            <a:r>
              <a:rPr lang="en-US" noProof="0" dirty="0"/>
              <a:t>Agenda</a:t>
            </a:r>
          </a:p>
        </p:txBody>
      </p:sp>
      <p:sp>
        <p:nvSpPr>
          <p:cNvPr id="7" name="Platshållare för text 6">
            <a:extLst>
              <a:ext uri="{FF2B5EF4-FFF2-40B4-BE49-F238E27FC236}">
                <a16:creationId xmlns:a16="http://schemas.microsoft.com/office/drawing/2014/main" id="{64097057-2226-105C-63A0-4BF84255AFD1}"/>
              </a:ext>
            </a:extLst>
          </p:cNvPr>
          <p:cNvSpPr>
            <a:spLocks noGrp="1"/>
          </p:cNvSpPr>
          <p:nvPr>
            <p:ph type="body" sz="quarter" idx="12"/>
          </p:nvPr>
        </p:nvSpPr>
        <p:spPr>
          <a:xfrm>
            <a:off x="514802" y="1800000"/>
            <a:ext cx="5400000" cy="3117850"/>
          </a:xfrm>
        </p:spPr>
        <p:txBody>
          <a:bodyPr/>
          <a:lstStyle/>
          <a:p>
            <a:pPr marL="228600" marR="0" lvl="0" indent="-228600" algn="l" defTabSz="914400" rtl="0" eaLnBrk="1" fontAlgn="auto" latinLnBrk="0" hangingPunct="1">
              <a:lnSpc>
                <a:spcPts val="2400"/>
              </a:lnSpc>
              <a:spcBef>
                <a:spcPts val="8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333333"/>
                </a:solidFill>
                <a:effectLst/>
                <a:uLnTx/>
                <a:uFillTx/>
                <a:latin typeface="Proxima Nova"/>
              </a:rPr>
              <a:t>Welcome and introductions</a:t>
            </a:r>
          </a:p>
          <a:p>
            <a:pPr marL="228600" marR="0" lvl="0" indent="-228600" algn="l" defTabSz="914400" rtl="0" eaLnBrk="1" fontAlgn="auto" latinLnBrk="0" hangingPunct="1">
              <a:lnSpc>
                <a:spcPts val="2400"/>
              </a:lnSpc>
              <a:spcBef>
                <a:spcPts val="8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333333"/>
                </a:solidFill>
                <a:effectLst/>
                <a:uLnTx/>
                <a:uFillTx/>
                <a:latin typeface="Proxima Nova"/>
              </a:rPr>
              <a:t>Challenges </a:t>
            </a:r>
          </a:p>
          <a:p>
            <a:pPr marL="228600" marR="0" lvl="0" indent="-228600" algn="l" defTabSz="914400" rtl="0" eaLnBrk="1" fontAlgn="auto" latinLnBrk="0" hangingPunct="1">
              <a:lnSpc>
                <a:spcPts val="2400"/>
              </a:lnSpc>
              <a:spcBef>
                <a:spcPts val="8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333333"/>
                </a:solidFill>
                <a:effectLst/>
                <a:uLnTx/>
                <a:uFillTx/>
                <a:latin typeface="Proxima Nova"/>
              </a:rPr>
              <a:t>Problems we solve</a:t>
            </a:r>
          </a:p>
          <a:p>
            <a:pPr marL="228600" marR="0" lvl="0" indent="-228600" algn="l" defTabSz="914400" rtl="0" eaLnBrk="1" fontAlgn="auto" latinLnBrk="0" hangingPunct="1">
              <a:lnSpc>
                <a:spcPts val="2400"/>
              </a:lnSpc>
              <a:spcBef>
                <a:spcPts val="8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333333"/>
                </a:solidFill>
                <a:effectLst/>
                <a:uLnTx/>
                <a:uFillTx/>
                <a:latin typeface="Proxima Nova"/>
              </a:rPr>
              <a:t>How we can help you</a:t>
            </a:r>
          </a:p>
          <a:p>
            <a:pPr marL="228600" marR="0" lvl="0" indent="-228600" algn="l" defTabSz="914400" rtl="0" eaLnBrk="1" fontAlgn="auto" latinLnBrk="0" hangingPunct="1">
              <a:lnSpc>
                <a:spcPts val="2400"/>
              </a:lnSpc>
              <a:spcBef>
                <a:spcPts val="8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333333"/>
                </a:solidFill>
                <a:effectLst/>
                <a:uLnTx/>
                <a:uFillTx/>
                <a:latin typeface="Proxima Nova"/>
              </a:rPr>
              <a:t>Myco 4 features</a:t>
            </a:r>
          </a:p>
          <a:p>
            <a:pPr marL="228600" marR="0" lvl="0" indent="-228600" algn="l" defTabSz="914400" rtl="0" eaLnBrk="1" fontAlgn="auto" latinLnBrk="0" hangingPunct="1">
              <a:lnSpc>
                <a:spcPts val="2400"/>
              </a:lnSpc>
              <a:spcBef>
                <a:spcPts val="8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333333"/>
                </a:solidFill>
                <a:effectLst/>
                <a:uLnTx/>
                <a:uFillTx/>
                <a:latin typeface="Proxima Nova"/>
              </a:rPr>
              <a:t>Q&amp;A</a:t>
            </a:r>
          </a:p>
        </p:txBody>
      </p:sp>
      <p:pic>
        <p:nvPicPr>
          <p:cNvPr id="9" name="Picture Placeholder 8">
            <a:extLst>
              <a:ext uri="{FF2B5EF4-FFF2-40B4-BE49-F238E27FC236}">
                <a16:creationId xmlns:a16="http://schemas.microsoft.com/office/drawing/2014/main" id="{3A6EE9D4-5F9D-C3DF-6DC4-C3D22164B977}"/>
              </a:ext>
            </a:extLst>
          </p:cNvPr>
          <p:cNvPicPr>
            <a:picLocks noGrp="1" noChangeAspect="1"/>
          </p:cNvPicPr>
          <p:nvPr>
            <p:ph type="pic" sz="quarter" idx="13"/>
          </p:nvPr>
        </p:nvPicPr>
        <p:blipFill rotWithShape="1">
          <a:blip r:embed="rId2"/>
          <a:srcRect l="9589" r="32325"/>
          <a:stretch/>
        </p:blipFill>
        <p:spPr>
          <a:xfrm>
            <a:off x="6216000" y="0"/>
            <a:ext cx="5976000" cy="6857999"/>
          </a:xfrm>
        </p:spPr>
      </p:pic>
    </p:spTree>
    <p:extLst>
      <p:ext uri="{BB962C8B-B14F-4D97-AF65-F5344CB8AC3E}">
        <p14:creationId xmlns:p14="http://schemas.microsoft.com/office/powerpoint/2010/main" val="1424324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a:extLst>
              <a:ext uri="{FF2B5EF4-FFF2-40B4-BE49-F238E27FC236}">
                <a16:creationId xmlns:a16="http://schemas.microsoft.com/office/drawing/2014/main" id="{31C83281-3EE4-7868-7657-EED411E44A15}"/>
              </a:ext>
            </a:extLst>
          </p:cNvPr>
          <p:cNvSpPr txBox="1">
            <a:spLocks noChangeArrowheads="1"/>
          </p:cNvSpPr>
          <p:nvPr/>
        </p:nvSpPr>
        <p:spPr>
          <a:xfrm>
            <a:off x="514800" y="1114097"/>
            <a:ext cx="3600000" cy="5097517"/>
          </a:xfrm>
          <a:prstGeom prst="roundRect">
            <a:avLst>
              <a:gd name="adj" fmla="val 1981"/>
            </a:avLst>
          </a:prstGeom>
          <a:solidFill>
            <a:schemeClr val="accent3"/>
          </a:solidFill>
        </p:spPr>
        <p:txBody>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fontAlgn="auto">
              <a:spcAft>
                <a:spcPts val="0"/>
              </a:spcAft>
            </a:pPr>
            <a:endParaRPr lang="en-US" noProof="0" dirty="0"/>
          </a:p>
        </p:txBody>
      </p:sp>
      <p:sp>
        <p:nvSpPr>
          <p:cNvPr id="16" name="Rectangle 4">
            <a:extLst>
              <a:ext uri="{FF2B5EF4-FFF2-40B4-BE49-F238E27FC236}">
                <a16:creationId xmlns:a16="http://schemas.microsoft.com/office/drawing/2014/main" id="{0D17AD88-E825-167A-99F9-1EB1AF44849E}"/>
              </a:ext>
            </a:extLst>
          </p:cNvPr>
          <p:cNvSpPr txBox="1">
            <a:spLocks noChangeArrowheads="1"/>
          </p:cNvSpPr>
          <p:nvPr/>
        </p:nvSpPr>
        <p:spPr>
          <a:xfrm>
            <a:off x="4296516" y="1093077"/>
            <a:ext cx="3600000" cy="5118538"/>
          </a:xfrm>
          <a:prstGeom prst="roundRect">
            <a:avLst>
              <a:gd name="adj" fmla="val 2203"/>
            </a:avLst>
          </a:prstGeom>
          <a:solidFill>
            <a:schemeClr val="accent3">
              <a:alpha val="20000"/>
            </a:schemeClr>
          </a:solidFill>
        </p:spPr>
        <p:txBody>
          <a:bodyPr vert="horz" lIns="91440" tIns="45720" rIns="91440" bIns="45720" rtlCol="0">
            <a:normAutofit/>
          </a:bodyPr>
          <a:lstStyle>
            <a:lvl1pPr marL="0" indent="0" algn="l" defTabSz="914400" rtl="0" eaLnBrk="1" latinLnBrk="0" hangingPunct="1">
              <a:lnSpc>
                <a:spcPct val="150000"/>
              </a:lnSpc>
              <a:spcBef>
                <a:spcPts val="800"/>
              </a:spcBef>
              <a:buFont typeface="Arial" panose="020B0604020202020204" pitchFamily="34" charset="0"/>
              <a:buNone/>
              <a:defRPr lang="en-GB" sz="1600" b="1" kern="1200" spc="30" baseline="0" dirty="0">
                <a:solidFill>
                  <a:schemeClr val="tx1"/>
                </a:solidFill>
                <a:latin typeface="+mj-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fontAlgn="auto">
              <a:spcAft>
                <a:spcPts val="0"/>
              </a:spcAft>
            </a:pPr>
            <a:endParaRPr lang="en-US" noProof="0" dirty="0"/>
          </a:p>
        </p:txBody>
      </p:sp>
      <p:sp>
        <p:nvSpPr>
          <p:cNvPr id="17" name="Text Placeholder 14">
            <a:extLst>
              <a:ext uri="{FF2B5EF4-FFF2-40B4-BE49-F238E27FC236}">
                <a16:creationId xmlns:a16="http://schemas.microsoft.com/office/drawing/2014/main" id="{00BB7DA3-F316-9E92-BF3B-7D121B683971}"/>
              </a:ext>
            </a:extLst>
          </p:cNvPr>
          <p:cNvSpPr txBox="1">
            <a:spLocks/>
          </p:cNvSpPr>
          <p:nvPr/>
        </p:nvSpPr>
        <p:spPr>
          <a:xfrm>
            <a:off x="8078232" y="1082567"/>
            <a:ext cx="3600000" cy="5129048"/>
          </a:xfrm>
          <a:prstGeom prst="roundRect">
            <a:avLst>
              <a:gd name="adj" fmla="val 2505"/>
            </a:avLst>
          </a:prstGeom>
          <a:solidFill>
            <a:schemeClr val="accent4">
              <a:alpha val="40000"/>
            </a:schemeClr>
          </a:solidFill>
        </p:spPr>
        <p:txBody>
          <a:bodyPr vert="horz" lIns="91440" tIns="45720" rIns="91440" bIns="45720" rtlCol="0" anchor="ctr">
            <a:noAutofit/>
          </a:bodyPr>
          <a:lstStyle>
            <a:defPPr>
              <a:defRPr lang="sv-SE"/>
            </a:defPPr>
            <a:lvl1pPr algn="r" rtl="0" eaLnBrk="0" fontAlgn="base" hangingPunct="0">
              <a:spcBef>
                <a:spcPct val="0"/>
              </a:spcBef>
              <a:spcAft>
                <a:spcPct val="0"/>
              </a:spcAft>
              <a:defRPr sz="800"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noProof="0" dirty="0"/>
          </a:p>
        </p:txBody>
      </p:sp>
      <p:pic>
        <p:nvPicPr>
          <p:cNvPr id="12" name="Picture 16">
            <a:extLst>
              <a:ext uri="{FF2B5EF4-FFF2-40B4-BE49-F238E27FC236}">
                <a16:creationId xmlns:a16="http://schemas.microsoft.com/office/drawing/2014/main" id="{1B57274C-94A5-FDD5-C7F2-018B74EB7690}"/>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l="-1" t="9530" r="449"/>
          <a:stretch/>
        </p:blipFill>
        <p:spPr bwMode="auto">
          <a:xfrm>
            <a:off x="8460174" y="2630464"/>
            <a:ext cx="2775673" cy="166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CD0380E2-1354-47D4-E4EB-6B18A7E40C4F}"/>
              </a:ext>
            </a:extLst>
          </p:cNvPr>
          <p:cNvSpPr>
            <a:spLocks noGrp="1"/>
          </p:cNvSpPr>
          <p:nvPr>
            <p:ph type="body" sz="half" idx="2"/>
          </p:nvPr>
        </p:nvSpPr>
        <p:spPr>
          <a:xfrm>
            <a:off x="787785" y="1950818"/>
            <a:ext cx="3241674" cy="3455987"/>
          </a:xfrm>
        </p:spPr>
        <p:txBody>
          <a:bodyPr/>
          <a:lstStyle/>
          <a:p>
            <a:pPr>
              <a:buFont typeface="System Font Regular"/>
              <a:buChar char="−"/>
            </a:pPr>
            <a:r>
              <a:rPr lang="en-US" noProof="0" dirty="0">
                <a:solidFill>
                  <a:schemeClr val="tx1"/>
                </a:solidFill>
              </a:rPr>
              <a:t>Flexible modular solution</a:t>
            </a:r>
          </a:p>
          <a:p>
            <a:pPr>
              <a:buFont typeface="System Font Regular"/>
              <a:buChar char="−"/>
            </a:pPr>
            <a:r>
              <a:rPr lang="en-US" noProof="0" dirty="0">
                <a:solidFill>
                  <a:schemeClr val="tx1"/>
                </a:solidFill>
              </a:rPr>
              <a:t>Different charging modules for desktop use</a:t>
            </a:r>
          </a:p>
          <a:p>
            <a:pPr>
              <a:buFont typeface="System Font Regular"/>
              <a:buChar char="−"/>
            </a:pPr>
            <a:r>
              <a:rPr lang="en-US" noProof="0" dirty="0">
                <a:solidFill>
                  <a:schemeClr val="tx1"/>
                </a:solidFill>
              </a:rPr>
              <a:t>Mix and match any combination of charging modules into charging racks</a:t>
            </a:r>
          </a:p>
        </p:txBody>
      </p:sp>
      <p:sp>
        <p:nvSpPr>
          <p:cNvPr id="3" name="Title 2">
            <a:extLst>
              <a:ext uri="{FF2B5EF4-FFF2-40B4-BE49-F238E27FC236}">
                <a16:creationId xmlns:a16="http://schemas.microsoft.com/office/drawing/2014/main" id="{A73C1366-3563-1C22-755C-C855516EECEE}"/>
              </a:ext>
            </a:extLst>
          </p:cNvPr>
          <p:cNvSpPr>
            <a:spLocks noGrp="1"/>
          </p:cNvSpPr>
          <p:nvPr>
            <p:ph type="title"/>
          </p:nvPr>
        </p:nvSpPr>
        <p:spPr/>
        <p:txBody>
          <a:bodyPr/>
          <a:lstStyle/>
          <a:p>
            <a:r>
              <a:rPr lang="en-US" noProof="0" dirty="0"/>
              <a:t>Flexible charging solutions</a:t>
            </a:r>
          </a:p>
        </p:txBody>
      </p:sp>
      <p:sp>
        <p:nvSpPr>
          <p:cNvPr id="4" name="Subtitle 3">
            <a:extLst>
              <a:ext uri="{FF2B5EF4-FFF2-40B4-BE49-F238E27FC236}">
                <a16:creationId xmlns:a16="http://schemas.microsoft.com/office/drawing/2014/main" id="{C5A0638E-9A79-2A43-3311-A184257626CE}"/>
              </a:ext>
            </a:extLst>
          </p:cNvPr>
          <p:cNvSpPr>
            <a:spLocks noGrp="1"/>
          </p:cNvSpPr>
          <p:nvPr>
            <p:ph type="subTitle" idx="1"/>
          </p:nvPr>
        </p:nvSpPr>
        <p:spPr>
          <a:xfrm>
            <a:off x="766763" y="1316596"/>
            <a:ext cx="3241675" cy="505883"/>
          </a:xfrm>
        </p:spPr>
        <p:txBody>
          <a:bodyPr/>
          <a:lstStyle/>
          <a:p>
            <a:r>
              <a:rPr lang="en-US" noProof="0" dirty="0">
                <a:solidFill>
                  <a:schemeClr val="tx1"/>
                </a:solidFill>
              </a:rPr>
              <a:t>Modular charging concept</a:t>
            </a:r>
          </a:p>
        </p:txBody>
      </p:sp>
      <p:sp>
        <p:nvSpPr>
          <p:cNvPr id="5" name="Text Placeholder 4">
            <a:extLst>
              <a:ext uri="{FF2B5EF4-FFF2-40B4-BE49-F238E27FC236}">
                <a16:creationId xmlns:a16="http://schemas.microsoft.com/office/drawing/2014/main" id="{A82A55EE-BFD2-B49E-3545-1CE8BCAFCE26}"/>
              </a:ext>
            </a:extLst>
          </p:cNvPr>
          <p:cNvSpPr>
            <a:spLocks noGrp="1"/>
          </p:cNvSpPr>
          <p:nvPr>
            <p:ph type="body" sz="half" idx="14"/>
          </p:nvPr>
        </p:nvSpPr>
        <p:spPr>
          <a:xfrm>
            <a:off x="4511676" y="1950818"/>
            <a:ext cx="3241674" cy="3455987"/>
          </a:xfrm>
        </p:spPr>
        <p:txBody>
          <a:bodyPr vert="horz" lIns="91440" tIns="45720" rIns="91440" bIns="45720" spcCol="648000" rtlCol="0">
            <a:noAutofit/>
          </a:bodyPr>
          <a:lstStyle/>
          <a:p>
            <a:pPr>
              <a:buFont typeface="System Font Regular"/>
              <a:buChar char="−"/>
            </a:pPr>
            <a:r>
              <a:rPr lang="en-US" noProof="0" dirty="0">
                <a:solidFill>
                  <a:schemeClr val="tx1"/>
                </a:solidFill>
              </a:rPr>
              <a:t>0% to 50% in just over half an hour</a:t>
            </a:r>
          </a:p>
        </p:txBody>
      </p:sp>
      <p:sp>
        <p:nvSpPr>
          <p:cNvPr id="6" name="Text Placeholder 5">
            <a:extLst>
              <a:ext uri="{FF2B5EF4-FFF2-40B4-BE49-F238E27FC236}">
                <a16:creationId xmlns:a16="http://schemas.microsoft.com/office/drawing/2014/main" id="{602BB2D9-3CBC-15D8-F10C-ECC81194D7FE}"/>
              </a:ext>
            </a:extLst>
          </p:cNvPr>
          <p:cNvSpPr>
            <a:spLocks noGrp="1"/>
          </p:cNvSpPr>
          <p:nvPr>
            <p:ph type="body" sz="half" idx="15"/>
          </p:nvPr>
        </p:nvSpPr>
        <p:spPr>
          <a:xfrm>
            <a:off x="8256588" y="2138709"/>
            <a:ext cx="3241674" cy="3455987"/>
          </a:xfrm>
        </p:spPr>
        <p:txBody>
          <a:bodyPr vert="horz" lIns="91440" tIns="45720" rIns="91440" bIns="45720" spcCol="648000" rtlCol="0">
            <a:noAutofit/>
          </a:bodyPr>
          <a:lstStyle/>
          <a:p>
            <a:pPr>
              <a:buFont typeface="System Font Regular"/>
              <a:buChar char="−"/>
            </a:pPr>
            <a:r>
              <a:rPr lang="en-US" noProof="0" dirty="0">
                <a:solidFill>
                  <a:schemeClr val="tx1"/>
                </a:solidFill>
              </a:rPr>
              <a:t>Easy migration for customers with Myco 3</a:t>
            </a:r>
          </a:p>
          <a:p>
            <a:pPr>
              <a:buFont typeface="System Font Regular"/>
              <a:buChar char="−"/>
            </a:pPr>
            <a:endParaRPr lang="en-US" noProof="0" dirty="0">
              <a:solidFill>
                <a:schemeClr val="tx1"/>
              </a:solidFill>
            </a:endParaRPr>
          </a:p>
        </p:txBody>
      </p:sp>
      <p:sp>
        <p:nvSpPr>
          <p:cNvPr id="7" name="Text Placeholder 6">
            <a:extLst>
              <a:ext uri="{FF2B5EF4-FFF2-40B4-BE49-F238E27FC236}">
                <a16:creationId xmlns:a16="http://schemas.microsoft.com/office/drawing/2014/main" id="{FEE39976-EFFB-B05C-AE45-3DDC141B508B}"/>
              </a:ext>
            </a:extLst>
          </p:cNvPr>
          <p:cNvSpPr>
            <a:spLocks noGrp="1"/>
          </p:cNvSpPr>
          <p:nvPr>
            <p:ph type="body" sz="quarter" idx="16"/>
          </p:nvPr>
        </p:nvSpPr>
        <p:spPr>
          <a:xfrm>
            <a:off x="4511675" y="1316596"/>
            <a:ext cx="3241675" cy="505884"/>
          </a:xfrm>
        </p:spPr>
        <p:txBody>
          <a:bodyPr>
            <a:normAutofit/>
          </a:bodyPr>
          <a:lstStyle/>
          <a:p>
            <a:pPr marL="0" indent="0">
              <a:buNone/>
            </a:pPr>
            <a:r>
              <a:rPr lang="en-US" noProof="0" dirty="0"/>
              <a:t>Quick charging with USB-C</a:t>
            </a:r>
          </a:p>
        </p:txBody>
      </p:sp>
      <p:sp>
        <p:nvSpPr>
          <p:cNvPr id="8" name="Text Placeholder 7">
            <a:extLst>
              <a:ext uri="{FF2B5EF4-FFF2-40B4-BE49-F238E27FC236}">
                <a16:creationId xmlns:a16="http://schemas.microsoft.com/office/drawing/2014/main" id="{EE22686E-53ED-92B9-BCD5-C2AC63D71978}"/>
              </a:ext>
            </a:extLst>
          </p:cNvPr>
          <p:cNvSpPr>
            <a:spLocks noGrp="1"/>
          </p:cNvSpPr>
          <p:nvPr>
            <p:ph type="body" sz="quarter" idx="17"/>
          </p:nvPr>
        </p:nvSpPr>
        <p:spPr>
          <a:xfrm>
            <a:off x="8256589" y="1316596"/>
            <a:ext cx="3279881" cy="775252"/>
          </a:xfrm>
        </p:spPr>
        <p:txBody>
          <a:bodyPr>
            <a:normAutofit lnSpcReduction="10000"/>
          </a:bodyPr>
          <a:lstStyle/>
          <a:p>
            <a:pPr marL="0" indent="0">
              <a:buNone/>
            </a:pPr>
            <a:r>
              <a:rPr lang="en-US" noProof="0" dirty="0"/>
              <a:t>Backwards compatible with </a:t>
            </a:r>
            <a:br>
              <a:rPr lang="en-US" noProof="0" dirty="0"/>
            </a:br>
            <a:r>
              <a:rPr lang="en-US" noProof="0" dirty="0"/>
              <a:t>Myco 3 chargers</a:t>
            </a:r>
          </a:p>
        </p:txBody>
      </p:sp>
      <p:sp>
        <p:nvSpPr>
          <p:cNvPr id="9" name="Footer Placeholder 8">
            <a:extLst>
              <a:ext uri="{FF2B5EF4-FFF2-40B4-BE49-F238E27FC236}">
                <a16:creationId xmlns:a16="http://schemas.microsoft.com/office/drawing/2014/main" id="{7E8DCA79-F41F-473B-CD93-0C94E659142A}"/>
              </a:ext>
            </a:extLst>
          </p:cNvPr>
          <p:cNvSpPr>
            <a:spLocks noGrp="1"/>
          </p:cNvSpPr>
          <p:nvPr>
            <p:ph type="ftr" sz="quarter" idx="18"/>
          </p:nvPr>
        </p:nvSpPr>
        <p:spPr/>
        <p:txBody>
          <a:bodyPr/>
          <a:lstStyle/>
          <a:p>
            <a:pPr>
              <a:defRPr/>
            </a:pPr>
            <a:r>
              <a:rPr lang="en-US" noProof="0" dirty="0"/>
              <a:t>Ascom Myco 4 – Sales Deck </a:t>
            </a:r>
          </a:p>
        </p:txBody>
      </p:sp>
      <p:sp>
        <p:nvSpPr>
          <p:cNvPr id="10" name="Slide Number Placeholder 9">
            <a:extLst>
              <a:ext uri="{FF2B5EF4-FFF2-40B4-BE49-F238E27FC236}">
                <a16:creationId xmlns:a16="http://schemas.microsoft.com/office/drawing/2014/main" id="{7FC8A9D9-687E-6E8C-BC83-38DE146FC190}"/>
              </a:ext>
            </a:extLst>
          </p:cNvPr>
          <p:cNvSpPr>
            <a:spLocks noGrp="1"/>
          </p:cNvSpPr>
          <p:nvPr>
            <p:ph type="sldNum" sz="quarter" idx="19"/>
          </p:nvPr>
        </p:nvSpPr>
        <p:spPr/>
        <p:txBody>
          <a:bodyPr/>
          <a:lstStyle/>
          <a:p>
            <a:pPr>
              <a:defRPr/>
            </a:pPr>
            <a:fld id="{BFB875A3-F531-464F-8085-BB185767AABA}" type="slidenum">
              <a:rPr lang="en-US" noProof="0" smtClean="0"/>
              <a:pPr>
                <a:defRPr/>
              </a:pPr>
              <a:t>30</a:t>
            </a:fld>
            <a:endParaRPr lang="en-US" noProof="0" dirty="0"/>
          </a:p>
        </p:txBody>
      </p:sp>
      <p:grpSp>
        <p:nvGrpSpPr>
          <p:cNvPr id="11" name="Group 10">
            <a:extLst>
              <a:ext uri="{FF2B5EF4-FFF2-40B4-BE49-F238E27FC236}">
                <a16:creationId xmlns:a16="http://schemas.microsoft.com/office/drawing/2014/main" id="{9F48CD4E-60B3-DE79-7800-4D89ED541173}"/>
              </a:ext>
            </a:extLst>
          </p:cNvPr>
          <p:cNvGrpSpPr/>
          <p:nvPr/>
        </p:nvGrpSpPr>
        <p:grpSpPr>
          <a:xfrm>
            <a:off x="360725" y="3273953"/>
            <a:ext cx="3822391" cy="3016489"/>
            <a:chOff x="-99391" y="3469474"/>
            <a:chExt cx="5033079" cy="3971919"/>
          </a:xfrm>
        </p:grpSpPr>
        <p:pic>
          <p:nvPicPr>
            <p:cNvPr id="20" name="Picture 19" descr="A group of cell phones in a charging station&#10;&#10;Description automatically generated">
              <a:extLst>
                <a:ext uri="{FF2B5EF4-FFF2-40B4-BE49-F238E27FC236}">
                  <a16:creationId xmlns:a16="http://schemas.microsoft.com/office/drawing/2014/main" id="{661AFDB0-3B07-EFC3-0828-1D309173F5F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4785"/>
            <a:stretch/>
          </p:blipFill>
          <p:spPr>
            <a:xfrm>
              <a:off x="1897903" y="3469474"/>
              <a:ext cx="3035785" cy="2672563"/>
            </a:xfrm>
            <a:prstGeom prst="rect">
              <a:avLst/>
            </a:prstGeom>
          </p:spPr>
        </p:pic>
        <p:pic>
          <p:nvPicPr>
            <p:cNvPr id="21" name="Picture 20" descr="A white and black device&#10;&#10;Description automatically generated">
              <a:extLst>
                <a:ext uri="{FF2B5EF4-FFF2-40B4-BE49-F238E27FC236}">
                  <a16:creationId xmlns:a16="http://schemas.microsoft.com/office/drawing/2014/main" id="{410F7389-148F-C402-1E4D-6BD83BFFCA3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0799" y="4768830"/>
              <a:ext cx="3562467" cy="2672563"/>
            </a:xfrm>
            <a:prstGeom prst="rect">
              <a:avLst/>
            </a:prstGeom>
          </p:spPr>
        </p:pic>
        <p:pic>
          <p:nvPicPr>
            <p:cNvPr id="22" name="Picture 21" descr="A cell phone in a charging device&#10;&#10;Description automatically generated">
              <a:extLst>
                <a:ext uri="{FF2B5EF4-FFF2-40B4-BE49-F238E27FC236}">
                  <a16:creationId xmlns:a16="http://schemas.microsoft.com/office/drawing/2014/main" id="{475AC863-9FAB-7B81-CA42-434F9129629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9391" y="3604828"/>
              <a:ext cx="2649220" cy="1987445"/>
            </a:xfrm>
            <a:prstGeom prst="rect">
              <a:avLst/>
            </a:prstGeom>
          </p:spPr>
        </p:pic>
      </p:grpSp>
      <p:pic>
        <p:nvPicPr>
          <p:cNvPr id="24" name="Picture 23" descr="A cell phone with a screen&#10;&#10;Description automatically generated">
            <a:extLst>
              <a:ext uri="{FF2B5EF4-FFF2-40B4-BE49-F238E27FC236}">
                <a16:creationId xmlns:a16="http://schemas.microsoft.com/office/drawing/2014/main" id="{DD5D4770-54EC-15CB-3D6C-E90639C1DC54}"/>
              </a:ext>
            </a:extLst>
          </p:cNvPr>
          <p:cNvPicPr>
            <a:picLocks noChangeAspect="1"/>
          </p:cNvPicPr>
          <p:nvPr/>
        </p:nvPicPr>
        <p:blipFill rotWithShape="1">
          <a:blip r:embed="rId6"/>
          <a:srcRect b="2153"/>
          <a:stretch/>
        </p:blipFill>
        <p:spPr>
          <a:xfrm>
            <a:off x="5096091" y="2334025"/>
            <a:ext cx="1755645" cy="3876408"/>
          </a:xfrm>
          <a:prstGeom prst="rect">
            <a:avLst/>
          </a:prstGeom>
        </p:spPr>
      </p:pic>
      <p:pic>
        <p:nvPicPr>
          <p:cNvPr id="27" name="Picture 14">
            <a:extLst>
              <a:ext uri="{FF2B5EF4-FFF2-40B4-BE49-F238E27FC236}">
                <a16:creationId xmlns:a16="http://schemas.microsoft.com/office/drawing/2014/main" id="{37C8A270-02BE-BEB7-0C40-0C9118362C15}"/>
              </a:ext>
            </a:extLst>
          </p:cNvPr>
          <p:cNvPicPr>
            <a:picLocks noChangeAspect="1" noChangeArrowheads="1"/>
          </p:cNvPicPr>
          <p:nvPr/>
        </p:nvPicPr>
        <p:blipFill>
          <a:blip r:embed="rId7"/>
          <a:srcRect/>
          <a:stretch/>
        </p:blipFill>
        <p:spPr bwMode="auto">
          <a:xfrm>
            <a:off x="8614672" y="4082432"/>
            <a:ext cx="2144246" cy="147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594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1CB73577-5768-E301-9A35-5134D61694BD}"/>
              </a:ext>
            </a:extLst>
          </p:cNvPr>
          <p:cNvSpPr/>
          <p:nvPr/>
        </p:nvSpPr>
        <p:spPr>
          <a:xfrm>
            <a:off x="0" y="1602183"/>
            <a:ext cx="12192000" cy="4417200"/>
          </a:xfrm>
          <a:prstGeom prst="rect">
            <a:avLst/>
          </a:prstGeom>
          <a:solidFill>
            <a:schemeClr val="accent3">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noProof="0" dirty="0">
              <a:ln>
                <a:noFill/>
              </a:ln>
            </a:endParaRPr>
          </a:p>
        </p:txBody>
      </p:sp>
      <p:pic>
        <p:nvPicPr>
          <p:cNvPr id="36" name="Picture Placeholder 35" descr="A white device with a black background&#10;&#10;Description automatically generated">
            <a:extLst>
              <a:ext uri="{FF2B5EF4-FFF2-40B4-BE49-F238E27FC236}">
                <a16:creationId xmlns:a16="http://schemas.microsoft.com/office/drawing/2014/main" id="{6F6425F1-54BE-E246-B74E-B1B324A6F164}"/>
              </a:ext>
            </a:extLst>
          </p:cNvPr>
          <p:cNvPicPr>
            <a:picLocks noGrp="1" noChangeAspect="1"/>
          </p:cNvPicPr>
          <p:nvPr>
            <p:ph type="pic" sz="quarter" idx="25"/>
          </p:nvPr>
        </p:nvPicPr>
        <p:blipFill>
          <a:blip r:embed="rId3" cstate="hqprint">
            <a:extLst>
              <a:ext uri="{28A0092B-C50C-407E-A947-70E740481C1C}">
                <a14:useLocalDpi xmlns:a14="http://schemas.microsoft.com/office/drawing/2010/main"/>
              </a:ext>
            </a:extLst>
          </a:blip>
          <a:srcRect l="8484" r="8484"/>
          <a:stretch/>
        </p:blipFill>
        <p:spPr>
          <a:xfrm>
            <a:off x="6376003" y="1939925"/>
            <a:ext cx="2371725" cy="2001838"/>
          </a:xfrm>
          <a:solidFill>
            <a:srgbClr val="8CBEBE"/>
          </a:solidFill>
          <a:ln>
            <a:solidFill>
              <a:schemeClr val="accent3">
                <a:lumMod val="20000"/>
                <a:lumOff val="80000"/>
              </a:schemeClr>
            </a:solidFill>
          </a:ln>
        </p:spPr>
      </p:pic>
      <p:pic>
        <p:nvPicPr>
          <p:cNvPr id="32" name="Picture Placeholder 31" descr="A white rectangular object with plastic panels&#10;&#10;Description automatically generated with medium confidence">
            <a:extLst>
              <a:ext uri="{FF2B5EF4-FFF2-40B4-BE49-F238E27FC236}">
                <a16:creationId xmlns:a16="http://schemas.microsoft.com/office/drawing/2014/main" id="{4A0B4163-B3B4-1874-3550-9B1A7B667F18}"/>
              </a:ext>
            </a:extLst>
          </p:cNvPr>
          <p:cNvPicPr>
            <a:picLocks noGrp="1" noChangeAspect="1"/>
          </p:cNvPicPr>
          <p:nvPr>
            <p:ph type="pic" sz="quarter" idx="12"/>
          </p:nvPr>
        </p:nvPicPr>
        <p:blipFill>
          <a:blip r:embed="rId4" cstate="hqprint">
            <a:extLst>
              <a:ext uri="{28A0092B-C50C-407E-A947-70E740481C1C}">
                <a14:useLocalDpi xmlns:a14="http://schemas.microsoft.com/office/drawing/2010/main"/>
              </a:ext>
            </a:extLst>
          </a:blip>
          <a:srcRect l="8456" r="8456"/>
          <a:stretch/>
        </p:blipFill>
        <p:spPr>
          <a:xfrm>
            <a:off x="514802" y="1940188"/>
            <a:ext cx="2372400" cy="2001600"/>
          </a:xfrm>
          <a:solidFill>
            <a:srgbClr val="8CBEBE"/>
          </a:solidFill>
          <a:ln>
            <a:solidFill>
              <a:schemeClr val="accent3">
                <a:lumMod val="20000"/>
                <a:lumOff val="80000"/>
              </a:schemeClr>
            </a:solidFill>
          </a:ln>
        </p:spPr>
      </p:pic>
      <p:sp>
        <p:nvSpPr>
          <p:cNvPr id="3" name="Footer Placeholder 2">
            <a:extLst>
              <a:ext uri="{FF2B5EF4-FFF2-40B4-BE49-F238E27FC236}">
                <a16:creationId xmlns:a16="http://schemas.microsoft.com/office/drawing/2014/main" id="{56769204-D6E9-75F5-C2C9-EBB2DC7F24A0}"/>
              </a:ext>
            </a:extLst>
          </p:cNvPr>
          <p:cNvSpPr>
            <a:spLocks noGrp="1"/>
          </p:cNvSpPr>
          <p:nvPr>
            <p:ph type="ftr" sz="quarter" idx="10"/>
          </p:nvPr>
        </p:nvSpPr>
        <p:spPr>
          <a:xfrm>
            <a:off x="7700483" y="6467879"/>
            <a:ext cx="4114800" cy="216000"/>
          </a:xfrm>
        </p:spPr>
        <p:txBody>
          <a:bodyPr/>
          <a:lstStyle/>
          <a:p>
            <a:r>
              <a:rPr lang="en-US" noProof="0" dirty="0"/>
              <a:t>Ascom Myco 4 – Sales Deck </a:t>
            </a:r>
          </a:p>
        </p:txBody>
      </p:sp>
      <p:sp>
        <p:nvSpPr>
          <p:cNvPr id="4" name="Slide Number Placeholder 3">
            <a:extLst>
              <a:ext uri="{FF2B5EF4-FFF2-40B4-BE49-F238E27FC236}">
                <a16:creationId xmlns:a16="http://schemas.microsoft.com/office/drawing/2014/main" id="{6207C917-5125-B383-6255-9749899A9220}"/>
              </a:ext>
            </a:extLst>
          </p:cNvPr>
          <p:cNvSpPr>
            <a:spLocks noGrp="1"/>
          </p:cNvSpPr>
          <p:nvPr>
            <p:ph type="sldNum" sz="quarter" idx="11"/>
          </p:nvPr>
        </p:nvSpPr>
        <p:spPr>
          <a:xfrm>
            <a:off x="11694378" y="6467879"/>
            <a:ext cx="381853" cy="216000"/>
          </a:xfrm>
        </p:spPr>
        <p:txBody>
          <a:bodyPr/>
          <a:lstStyle/>
          <a:p>
            <a:fld id="{C99E46AF-EC69-4003-B99F-7251BF543429}" type="slidenum">
              <a:rPr lang="en-US" noProof="0" smtClean="0"/>
              <a:pPr/>
              <a:t>31</a:t>
            </a:fld>
            <a:endParaRPr lang="en-US" noProof="0" dirty="0"/>
          </a:p>
        </p:txBody>
      </p:sp>
      <p:sp>
        <p:nvSpPr>
          <p:cNvPr id="21" name="Title 20">
            <a:extLst>
              <a:ext uri="{FF2B5EF4-FFF2-40B4-BE49-F238E27FC236}">
                <a16:creationId xmlns:a16="http://schemas.microsoft.com/office/drawing/2014/main" id="{429AE85D-EEC3-8F01-40CF-758DF3B5D401}"/>
              </a:ext>
            </a:extLst>
          </p:cNvPr>
          <p:cNvSpPr>
            <a:spLocks noGrp="1"/>
          </p:cNvSpPr>
          <p:nvPr>
            <p:ph type="title"/>
          </p:nvPr>
        </p:nvSpPr>
        <p:spPr>
          <a:xfrm>
            <a:off x="514800" y="380918"/>
            <a:ext cx="10515600" cy="540000"/>
          </a:xfrm>
        </p:spPr>
        <p:txBody>
          <a:bodyPr/>
          <a:lstStyle/>
          <a:p>
            <a:r>
              <a:rPr lang="en-US" noProof="0" dirty="0"/>
              <a:t>Modular charging concept – building blocks</a:t>
            </a:r>
          </a:p>
        </p:txBody>
      </p:sp>
      <p:pic>
        <p:nvPicPr>
          <p:cNvPr id="34" name="Picture Placeholder 33" descr="A white object on a black background&#10;&#10;Description automatically generated">
            <a:extLst>
              <a:ext uri="{FF2B5EF4-FFF2-40B4-BE49-F238E27FC236}">
                <a16:creationId xmlns:a16="http://schemas.microsoft.com/office/drawing/2014/main" id="{C697922B-D84F-6250-6981-5E2CA94D88CC}"/>
              </a:ext>
            </a:extLst>
          </p:cNvPr>
          <p:cNvPicPr>
            <a:picLocks noGrp="1" noChangeAspect="1"/>
          </p:cNvPicPr>
          <p:nvPr>
            <p:ph type="pic" sz="quarter" idx="24"/>
          </p:nvPr>
        </p:nvPicPr>
        <p:blipFill>
          <a:blip r:embed="rId5" cstate="hqprint">
            <a:extLst>
              <a:ext uri="{28A0092B-C50C-407E-A947-70E740481C1C}">
                <a14:useLocalDpi xmlns:a14="http://schemas.microsoft.com/office/drawing/2010/main"/>
              </a:ext>
            </a:extLst>
          </a:blip>
          <a:srcRect l="8456" r="8456"/>
          <a:stretch/>
        </p:blipFill>
        <p:spPr>
          <a:xfrm>
            <a:off x="3444946" y="1939925"/>
            <a:ext cx="2373313" cy="2001838"/>
          </a:xfrm>
          <a:solidFill>
            <a:srgbClr val="8CBEBE"/>
          </a:solidFill>
          <a:ln>
            <a:solidFill>
              <a:schemeClr val="accent3">
                <a:lumMod val="20000"/>
                <a:lumOff val="80000"/>
              </a:schemeClr>
            </a:solidFill>
          </a:ln>
        </p:spPr>
      </p:pic>
      <p:sp>
        <p:nvSpPr>
          <p:cNvPr id="44" name="Text Placeholder 43">
            <a:extLst>
              <a:ext uri="{FF2B5EF4-FFF2-40B4-BE49-F238E27FC236}">
                <a16:creationId xmlns:a16="http://schemas.microsoft.com/office/drawing/2014/main" id="{88922107-5E93-4044-315B-75BD6DED918A}"/>
              </a:ext>
            </a:extLst>
          </p:cNvPr>
          <p:cNvSpPr>
            <a:spLocks noGrp="1"/>
          </p:cNvSpPr>
          <p:nvPr>
            <p:ph type="body" sz="quarter" idx="21"/>
          </p:nvPr>
        </p:nvSpPr>
        <p:spPr>
          <a:xfrm>
            <a:off x="6375249" y="4071806"/>
            <a:ext cx="2488497" cy="1427119"/>
          </a:xfrm>
        </p:spPr>
        <p:txBody>
          <a:bodyPr anchor="t" anchorCtr="0"/>
          <a:lstStyle/>
          <a:p>
            <a:r>
              <a:rPr lang="en-US" b="1" noProof="0" dirty="0"/>
              <a:t>Phone + battery charger</a:t>
            </a:r>
          </a:p>
          <a:p>
            <a:r>
              <a:rPr lang="en-US" noProof="0" dirty="0"/>
              <a:t>Charger module that takes one Myco 4 phone plus one spare battery</a:t>
            </a:r>
          </a:p>
        </p:txBody>
      </p:sp>
      <p:sp>
        <p:nvSpPr>
          <p:cNvPr id="46" name="Text Placeholder 45">
            <a:extLst>
              <a:ext uri="{FF2B5EF4-FFF2-40B4-BE49-F238E27FC236}">
                <a16:creationId xmlns:a16="http://schemas.microsoft.com/office/drawing/2014/main" id="{3DCC02A9-531B-0ED2-E37E-CA1F78D7B083}"/>
              </a:ext>
            </a:extLst>
          </p:cNvPr>
          <p:cNvSpPr>
            <a:spLocks noGrp="1"/>
          </p:cNvSpPr>
          <p:nvPr>
            <p:ph type="body" idx="23"/>
          </p:nvPr>
        </p:nvSpPr>
        <p:spPr>
          <a:xfrm>
            <a:off x="9305473" y="4071806"/>
            <a:ext cx="2488497" cy="1427119"/>
          </a:xfrm>
        </p:spPr>
        <p:txBody>
          <a:bodyPr anchor="t" anchorCtr="0"/>
          <a:lstStyle/>
          <a:p>
            <a:r>
              <a:rPr lang="en-US" b="1" noProof="0" dirty="0"/>
              <a:t>Battery charger module</a:t>
            </a:r>
          </a:p>
          <a:p>
            <a:endParaRPr lang="en-US" noProof="0" dirty="0"/>
          </a:p>
          <a:p>
            <a:pPr>
              <a:lnSpc>
                <a:spcPct val="150000"/>
              </a:lnSpc>
            </a:pPr>
            <a:r>
              <a:rPr lang="en-US" noProof="0" dirty="0"/>
              <a:t>Module that charges up to four Myco 4 batteries at the same time</a:t>
            </a:r>
          </a:p>
          <a:p>
            <a:endParaRPr lang="en-US" noProof="0" dirty="0"/>
          </a:p>
        </p:txBody>
      </p:sp>
      <p:sp>
        <p:nvSpPr>
          <p:cNvPr id="48" name="Text Placeholder 47">
            <a:extLst>
              <a:ext uri="{FF2B5EF4-FFF2-40B4-BE49-F238E27FC236}">
                <a16:creationId xmlns:a16="http://schemas.microsoft.com/office/drawing/2014/main" id="{F0239650-890C-7C0D-0CDB-107D8DF87DAA}"/>
              </a:ext>
            </a:extLst>
          </p:cNvPr>
          <p:cNvSpPr>
            <a:spLocks noGrp="1"/>
          </p:cNvSpPr>
          <p:nvPr>
            <p:ph type="body" sz="quarter" idx="17"/>
          </p:nvPr>
        </p:nvSpPr>
        <p:spPr>
          <a:xfrm>
            <a:off x="514801" y="4071806"/>
            <a:ext cx="2488497" cy="1427119"/>
          </a:xfrm>
        </p:spPr>
        <p:txBody>
          <a:bodyPr anchor="t" anchorCtr="0"/>
          <a:lstStyle/>
          <a:p>
            <a:r>
              <a:rPr lang="en-US" b="1" noProof="0" dirty="0"/>
              <a:t>Charger base</a:t>
            </a:r>
          </a:p>
          <a:p>
            <a:r>
              <a:rPr lang="en-US" noProof="0" dirty="0"/>
              <a:t>The base unit is the base for a rack configuration for several phones and/or batteries</a:t>
            </a:r>
          </a:p>
        </p:txBody>
      </p:sp>
      <p:pic>
        <p:nvPicPr>
          <p:cNvPr id="38" name="Picture Placeholder 37" descr="A white electrical device with four metal rods&#10;&#10;Description automatically generated with medium confidence">
            <a:extLst>
              <a:ext uri="{FF2B5EF4-FFF2-40B4-BE49-F238E27FC236}">
                <a16:creationId xmlns:a16="http://schemas.microsoft.com/office/drawing/2014/main" id="{AF2C902A-DD51-1595-C874-A04EF06B5BF9}"/>
              </a:ext>
            </a:extLst>
          </p:cNvPr>
          <p:cNvPicPr>
            <a:picLocks noGrp="1" noChangeAspect="1"/>
          </p:cNvPicPr>
          <p:nvPr>
            <p:ph type="pic" sz="quarter" idx="26"/>
          </p:nvPr>
        </p:nvPicPr>
        <p:blipFill>
          <a:blip r:embed="rId6" cstate="hqprint">
            <a:extLst>
              <a:ext uri="{28A0092B-C50C-407E-A947-70E740481C1C}">
                <a14:useLocalDpi xmlns:a14="http://schemas.microsoft.com/office/drawing/2010/main"/>
              </a:ext>
            </a:extLst>
          </a:blip>
          <a:srcRect l="8484" r="8484"/>
          <a:stretch/>
        </p:blipFill>
        <p:spPr>
          <a:xfrm>
            <a:off x="9305473" y="1939925"/>
            <a:ext cx="2371725" cy="2001838"/>
          </a:xfrm>
          <a:solidFill>
            <a:srgbClr val="8CBEBE"/>
          </a:solidFill>
          <a:ln>
            <a:solidFill>
              <a:schemeClr val="accent3">
                <a:lumMod val="20000"/>
                <a:lumOff val="80000"/>
              </a:schemeClr>
            </a:solidFill>
          </a:ln>
        </p:spPr>
      </p:pic>
      <p:sp>
        <p:nvSpPr>
          <p:cNvPr id="42" name="Text Placeholder 41">
            <a:extLst>
              <a:ext uri="{FF2B5EF4-FFF2-40B4-BE49-F238E27FC236}">
                <a16:creationId xmlns:a16="http://schemas.microsoft.com/office/drawing/2014/main" id="{A64D45C5-A9A0-9602-D068-48246F72F330}"/>
              </a:ext>
            </a:extLst>
          </p:cNvPr>
          <p:cNvSpPr>
            <a:spLocks noGrp="1"/>
          </p:cNvSpPr>
          <p:nvPr>
            <p:ph type="body" idx="19"/>
          </p:nvPr>
        </p:nvSpPr>
        <p:spPr>
          <a:xfrm>
            <a:off x="3445025" y="4071806"/>
            <a:ext cx="2488497" cy="1427119"/>
          </a:xfrm>
        </p:spPr>
        <p:txBody>
          <a:bodyPr anchor="t" anchorCtr="0"/>
          <a:lstStyle/>
          <a:p>
            <a:r>
              <a:rPr lang="en-US" b="1" noProof="0" dirty="0"/>
              <a:t>Single charger module</a:t>
            </a:r>
          </a:p>
          <a:p>
            <a:r>
              <a:rPr lang="en-US" noProof="0" dirty="0"/>
              <a:t>Charger for one single Myco 4 phone</a:t>
            </a:r>
          </a:p>
          <a:p>
            <a:endParaRPr lang="en-US" noProof="0" dirty="0"/>
          </a:p>
        </p:txBody>
      </p:sp>
      <p:sp>
        <p:nvSpPr>
          <p:cNvPr id="2" name="TextBox 1">
            <a:extLst>
              <a:ext uri="{FF2B5EF4-FFF2-40B4-BE49-F238E27FC236}">
                <a16:creationId xmlns:a16="http://schemas.microsoft.com/office/drawing/2014/main" id="{BBE1D25B-8AFD-5888-0544-73E0F34CBBBD}"/>
              </a:ext>
            </a:extLst>
          </p:cNvPr>
          <p:cNvSpPr txBox="1"/>
          <p:nvPr/>
        </p:nvSpPr>
        <p:spPr>
          <a:xfrm>
            <a:off x="4743147" y="5738272"/>
            <a:ext cx="548065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800" i="1" u="none" strike="noStrike" kern="1200" cap="none" spc="0" normalizeH="0" baseline="0" noProof="0" dirty="0">
                <a:ln>
                  <a:noFill/>
                </a:ln>
                <a:effectLst/>
                <a:uLnTx/>
                <a:uFillTx/>
                <a:ea typeface="+mn-ea"/>
                <a:cs typeface="+mn-cs"/>
              </a:rPr>
              <a:t>All charger modules can be used as stand-alone (desktop) chargers if powered with a proper USB-C power supply.</a:t>
            </a:r>
            <a:endParaRPr kumimoji="0" lang="en-US" sz="900" b="0" i="1" u="none" strike="noStrike" kern="1200" cap="none" spc="0" normalizeH="0" baseline="0" noProof="0" dirty="0">
              <a:ln>
                <a:noFill/>
              </a:ln>
              <a:solidFill>
                <a:srgbClr val="4B4B4B"/>
              </a:solidFill>
              <a:effectLst/>
              <a:uLnTx/>
              <a:uFillTx/>
              <a:latin typeface="Proxima Nova" panose="020B0503030502060204" pitchFamily="34" charset="0"/>
              <a:ea typeface="+mn-ea"/>
              <a:cs typeface="+mn-cs"/>
            </a:endParaRPr>
          </a:p>
        </p:txBody>
      </p:sp>
    </p:spTree>
    <p:extLst>
      <p:ext uri="{BB962C8B-B14F-4D97-AF65-F5344CB8AC3E}">
        <p14:creationId xmlns:p14="http://schemas.microsoft.com/office/powerpoint/2010/main" val="855025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F2EEB8A-3CDD-933D-B905-BED351177149}"/>
              </a:ext>
            </a:extLst>
          </p:cNvPr>
          <p:cNvSpPr/>
          <p:nvPr/>
        </p:nvSpPr>
        <p:spPr>
          <a:xfrm>
            <a:off x="0" y="1602183"/>
            <a:ext cx="12192000" cy="4417200"/>
          </a:xfrm>
          <a:prstGeom prst="rect">
            <a:avLst/>
          </a:prstGeom>
          <a:solidFill>
            <a:schemeClr val="accent3">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noProof="0" dirty="0">
              <a:ln>
                <a:noFill/>
              </a:ln>
            </a:endParaRPr>
          </a:p>
        </p:txBody>
      </p:sp>
      <p:sp>
        <p:nvSpPr>
          <p:cNvPr id="3" name="Footer Placeholder 2">
            <a:extLst>
              <a:ext uri="{FF2B5EF4-FFF2-40B4-BE49-F238E27FC236}">
                <a16:creationId xmlns:a16="http://schemas.microsoft.com/office/drawing/2014/main" id="{56769204-D6E9-75F5-C2C9-EBB2DC7F24A0}"/>
              </a:ext>
            </a:extLst>
          </p:cNvPr>
          <p:cNvSpPr>
            <a:spLocks noGrp="1"/>
          </p:cNvSpPr>
          <p:nvPr>
            <p:ph type="ftr" sz="quarter" idx="10"/>
          </p:nvPr>
        </p:nvSpPr>
        <p:spPr>
          <a:xfrm>
            <a:off x="7700483" y="6467879"/>
            <a:ext cx="4114800" cy="216000"/>
          </a:xfrm>
        </p:spPr>
        <p:txBody>
          <a:bodyPr/>
          <a:lstStyle/>
          <a:p>
            <a:r>
              <a:rPr lang="en-US" noProof="0" dirty="0"/>
              <a:t>Ascom Myco 4 – Sales Deck </a:t>
            </a:r>
          </a:p>
        </p:txBody>
      </p:sp>
      <p:sp>
        <p:nvSpPr>
          <p:cNvPr id="4" name="Slide Number Placeholder 3">
            <a:extLst>
              <a:ext uri="{FF2B5EF4-FFF2-40B4-BE49-F238E27FC236}">
                <a16:creationId xmlns:a16="http://schemas.microsoft.com/office/drawing/2014/main" id="{6207C917-5125-B383-6255-9749899A9220}"/>
              </a:ext>
            </a:extLst>
          </p:cNvPr>
          <p:cNvSpPr>
            <a:spLocks noGrp="1"/>
          </p:cNvSpPr>
          <p:nvPr>
            <p:ph type="sldNum" sz="quarter" idx="11"/>
          </p:nvPr>
        </p:nvSpPr>
        <p:spPr>
          <a:xfrm>
            <a:off x="11694378" y="6467879"/>
            <a:ext cx="381853" cy="216000"/>
          </a:xfrm>
        </p:spPr>
        <p:txBody>
          <a:bodyPr/>
          <a:lstStyle/>
          <a:p>
            <a:fld id="{C99E46AF-EC69-4003-B99F-7251BF543429}" type="slidenum">
              <a:rPr lang="en-US" noProof="0" smtClean="0"/>
              <a:pPr/>
              <a:t>32</a:t>
            </a:fld>
            <a:endParaRPr lang="en-US" noProof="0" dirty="0"/>
          </a:p>
        </p:txBody>
      </p:sp>
      <p:sp>
        <p:nvSpPr>
          <p:cNvPr id="21" name="Title 20">
            <a:extLst>
              <a:ext uri="{FF2B5EF4-FFF2-40B4-BE49-F238E27FC236}">
                <a16:creationId xmlns:a16="http://schemas.microsoft.com/office/drawing/2014/main" id="{429AE85D-EEC3-8F01-40CF-758DF3B5D401}"/>
              </a:ext>
            </a:extLst>
          </p:cNvPr>
          <p:cNvSpPr>
            <a:spLocks noGrp="1"/>
          </p:cNvSpPr>
          <p:nvPr>
            <p:ph type="title"/>
          </p:nvPr>
        </p:nvSpPr>
        <p:spPr>
          <a:xfrm>
            <a:off x="514800" y="380918"/>
            <a:ext cx="10515600" cy="540000"/>
          </a:xfrm>
        </p:spPr>
        <p:txBody>
          <a:bodyPr/>
          <a:lstStyle/>
          <a:p>
            <a:r>
              <a:rPr lang="en-US" noProof="0" dirty="0"/>
              <a:t>Configurations available for every taste</a:t>
            </a:r>
          </a:p>
        </p:txBody>
      </p:sp>
      <p:sp>
        <p:nvSpPr>
          <p:cNvPr id="42" name="Text Placeholder 41">
            <a:extLst>
              <a:ext uri="{FF2B5EF4-FFF2-40B4-BE49-F238E27FC236}">
                <a16:creationId xmlns:a16="http://schemas.microsoft.com/office/drawing/2014/main" id="{A64D45C5-A9A0-9602-D068-48246F72F330}"/>
              </a:ext>
            </a:extLst>
          </p:cNvPr>
          <p:cNvSpPr>
            <a:spLocks noGrp="1"/>
          </p:cNvSpPr>
          <p:nvPr>
            <p:ph type="body" idx="19"/>
          </p:nvPr>
        </p:nvSpPr>
        <p:spPr>
          <a:xfrm>
            <a:off x="3406102" y="4286514"/>
            <a:ext cx="2330819" cy="1500511"/>
          </a:xfrm>
        </p:spPr>
        <p:txBody>
          <a:bodyPr/>
          <a:lstStyle/>
          <a:p>
            <a:r>
              <a:rPr lang="en-US" b="1" noProof="0" dirty="0"/>
              <a:t>4 phones + 4 batteries</a:t>
            </a:r>
          </a:p>
          <a:p>
            <a:r>
              <a:rPr lang="en-US" noProof="0" dirty="0"/>
              <a:t>A good combination for charging both phones and batteries at the same time</a:t>
            </a:r>
          </a:p>
          <a:p>
            <a:pPr algn="ctr"/>
            <a:endParaRPr lang="en-US" noProof="0" dirty="0"/>
          </a:p>
        </p:txBody>
      </p:sp>
      <p:sp>
        <p:nvSpPr>
          <p:cNvPr id="44" name="Text Placeholder 43">
            <a:extLst>
              <a:ext uri="{FF2B5EF4-FFF2-40B4-BE49-F238E27FC236}">
                <a16:creationId xmlns:a16="http://schemas.microsoft.com/office/drawing/2014/main" id="{88922107-5E93-4044-315B-75BD6DED918A}"/>
              </a:ext>
            </a:extLst>
          </p:cNvPr>
          <p:cNvSpPr>
            <a:spLocks noGrp="1"/>
          </p:cNvSpPr>
          <p:nvPr>
            <p:ph type="body" idx="21"/>
          </p:nvPr>
        </p:nvSpPr>
        <p:spPr>
          <a:xfrm>
            <a:off x="6375748" y="4286514"/>
            <a:ext cx="2279737" cy="1763557"/>
          </a:xfrm>
        </p:spPr>
        <p:txBody>
          <a:bodyPr/>
          <a:lstStyle/>
          <a:p>
            <a:r>
              <a:rPr lang="en-US" b="1" noProof="0" dirty="0"/>
              <a:t>20 batteries</a:t>
            </a:r>
          </a:p>
          <a:p>
            <a:r>
              <a:rPr lang="en-US" noProof="0" dirty="0"/>
              <a:t>Customers using the phones 24/7 and only charge batteries might prefer this charging solution</a:t>
            </a:r>
          </a:p>
          <a:p>
            <a:pPr algn="ctr"/>
            <a:endParaRPr lang="en-US" noProof="0" dirty="0"/>
          </a:p>
        </p:txBody>
      </p:sp>
      <p:sp>
        <p:nvSpPr>
          <p:cNvPr id="46" name="Text Placeholder 45">
            <a:extLst>
              <a:ext uri="{FF2B5EF4-FFF2-40B4-BE49-F238E27FC236}">
                <a16:creationId xmlns:a16="http://schemas.microsoft.com/office/drawing/2014/main" id="{3DCC02A9-531B-0ED2-E37E-CA1F78D7B083}"/>
              </a:ext>
            </a:extLst>
          </p:cNvPr>
          <p:cNvSpPr>
            <a:spLocks noGrp="1"/>
          </p:cNvSpPr>
          <p:nvPr>
            <p:ph type="body" idx="23"/>
          </p:nvPr>
        </p:nvSpPr>
        <p:spPr>
          <a:xfrm>
            <a:off x="9201226" y="3941788"/>
            <a:ext cx="2495969" cy="1986115"/>
          </a:xfrm>
        </p:spPr>
        <p:txBody>
          <a:bodyPr/>
          <a:lstStyle/>
          <a:p>
            <a:r>
              <a:rPr lang="en-US" b="1" noProof="0" dirty="0"/>
              <a:t>5 phones + 5 batteries</a:t>
            </a:r>
          </a:p>
          <a:p>
            <a:pPr algn="ctr"/>
            <a:endParaRPr lang="en-US" noProof="0" dirty="0"/>
          </a:p>
          <a:p>
            <a:pPr>
              <a:lnSpc>
                <a:spcPct val="150000"/>
              </a:lnSpc>
            </a:pPr>
            <a:r>
              <a:rPr lang="en-US" noProof="0" dirty="0"/>
              <a:t>It is also possible to combine five desktop chargers in a rack configuration, to charge 5 phones and 5 batteries simultaneously</a:t>
            </a:r>
          </a:p>
          <a:p>
            <a:pPr algn="ctr"/>
            <a:endParaRPr lang="en-US" noProof="0" dirty="0"/>
          </a:p>
        </p:txBody>
      </p:sp>
      <p:sp>
        <p:nvSpPr>
          <p:cNvPr id="48" name="Text Placeholder 47">
            <a:extLst>
              <a:ext uri="{FF2B5EF4-FFF2-40B4-BE49-F238E27FC236}">
                <a16:creationId xmlns:a16="http://schemas.microsoft.com/office/drawing/2014/main" id="{F0239650-890C-7C0D-0CDB-107D8DF87DAA}"/>
              </a:ext>
            </a:extLst>
          </p:cNvPr>
          <p:cNvSpPr>
            <a:spLocks noGrp="1"/>
          </p:cNvSpPr>
          <p:nvPr>
            <p:ph type="body" idx="17"/>
          </p:nvPr>
        </p:nvSpPr>
        <p:spPr>
          <a:xfrm>
            <a:off x="514801" y="4227140"/>
            <a:ext cx="2328607" cy="1575666"/>
          </a:xfrm>
        </p:spPr>
        <p:txBody>
          <a:bodyPr/>
          <a:lstStyle/>
          <a:p>
            <a:r>
              <a:rPr lang="en-US" b="1" noProof="0" dirty="0"/>
              <a:t>5 phones</a:t>
            </a:r>
          </a:p>
          <a:p>
            <a:r>
              <a:rPr lang="en-US" noProof="0" dirty="0"/>
              <a:t>Standard configuration for customers with personal phones</a:t>
            </a:r>
          </a:p>
          <a:p>
            <a:pPr algn="ctr"/>
            <a:endParaRPr lang="en-US" noProof="0" dirty="0"/>
          </a:p>
        </p:txBody>
      </p:sp>
      <p:pic>
        <p:nvPicPr>
          <p:cNvPr id="20" name="Picture Placeholder 21" descr="A group of cell phones in a charging station&#10;&#10;Description automatically generated">
            <a:extLst>
              <a:ext uri="{FF2B5EF4-FFF2-40B4-BE49-F238E27FC236}">
                <a16:creationId xmlns:a16="http://schemas.microsoft.com/office/drawing/2014/main" id="{CEC54464-0A6A-DD63-559B-1AE7FE61D859}"/>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l="5541" r="5541"/>
          <a:stretch>
            <a:fillRect/>
          </a:stretch>
        </p:blipFill>
        <p:spPr>
          <a:prstGeom prst="roundRect">
            <a:avLst>
              <a:gd name="adj" fmla="val 4320"/>
            </a:avLst>
          </a:prstGeom>
          <a:solidFill>
            <a:srgbClr val="8CBEBE"/>
          </a:solidFill>
          <a:ln>
            <a:solidFill>
              <a:schemeClr val="accent3">
                <a:lumMod val="20000"/>
                <a:lumOff val="80000"/>
              </a:schemeClr>
            </a:solidFill>
          </a:ln>
        </p:spPr>
      </p:pic>
      <p:pic>
        <p:nvPicPr>
          <p:cNvPr id="23" name="Picture Placeholder 23" descr="A group of cell phones in a charging station&#10;&#10;Description automatically generated">
            <a:extLst>
              <a:ext uri="{FF2B5EF4-FFF2-40B4-BE49-F238E27FC236}">
                <a16:creationId xmlns:a16="http://schemas.microsoft.com/office/drawing/2014/main" id="{4D2A32C8-A760-4AC2-7E24-D99033F62CFE}"/>
              </a:ext>
            </a:extLst>
          </p:cNvPr>
          <p:cNvPicPr>
            <a:picLocks noGrp="1" noChangeAspect="1"/>
          </p:cNvPicPr>
          <p:nvPr>
            <p:ph type="pic" sz="quarter" idx="26"/>
          </p:nvPr>
        </p:nvPicPr>
        <p:blipFill>
          <a:blip r:embed="rId4" cstate="hqprint">
            <a:extLst>
              <a:ext uri="{28A0092B-C50C-407E-A947-70E740481C1C}">
                <a14:useLocalDpi xmlns:a14="http://schemas.microsoft.com/office/drawing/2010/main"/>
              </a:ext>
            </a:extLst>
          </a:blip>
          <a:srcRect l="5571" r="5571"/>
          <a:stretch>
            <a:fillRect/>
          </a:stretch>
        </p:blipFill>
        <p:spPr>
          <a:prstGeom prst="roundRect">
            <a:avLst>
              <a:gd name="adj" fmla="val 4320"/>
            </a:avLst>
          </a:prstGeom>
          <a:solidFill>
            <a:srgbClr val="8CBEBE"/>
          </a:solidFill>
          <a:ln>
            <a:solidFill>
              <a:schemeClr val="accent3">
                <a:lumMod val="20000"/>
                <a:lumOff val="80000"/>
              </a:schemeClr>
            </a:solidFill>
          </a:ln>
        </p:spPr>
      </p:pic>
      <p:pic>
        <p:nvPicPr>
          <p:cNvPr id="24" name="Picture Placeholder 25" descr="A white and black rectangular object&#10;&#10;Description automatically generated">
            <a:extLst>
              <a:ext uri="{FF2B5EF4-FFF2-40B4-BE49-F238E27FC236}">
                <a16:creationId xmlns:a16="http://schemas.microsoft.com/office/drawing/2014/main" id="{56BEC5E0-0355-BDA1-FAD1-C33CB05DC1DC}"/>
              </a:ext>
            </a:extLst>
          </p:cNvPr>
          <p:cNvPicPr>
            <a:picLocks noGrp="1" noChangeAspect="1"/>
          </p:cNvPicPr>
          <p:nvPr>
            <p:ph type="pic" sz="quarter" idx="25"/>
          </p:nvPr>
        </p:nvPicPr>
        <p:blipFill>
          <a:blip r:embed="rId5" cstate="hqprint">
            <a:extLst>
              <a:ext uri="{28A0092B-C50C-407E-A947-70E740481C1C}">
                <a14:useLocalDpi xmlns:a14="http://schemas.microsoft.com/office/drawing/2010/main"/>
              </a:ext>
            </a:extLst>
          </a:blip>
          <a:srcRect l="5571" r="5571"/>
          <a:stretch>
            <a:fillRect/>
          </a:stretch>
        </p:blipFill>
        <p:spPr>
          <a:prstGeom prst="roundRect">
            <a:avLst>
              <a:gd name="adj" fmla="val 4320"/>
            </a:avLst>
          </a:prstGeom>
          <a:solidFill>
            <a:srgbClr val="8CBEBE"/>
          </a:solidFill>
          <a:ln>
            <a:solidFill>
              <a:schemeClr val="accent3">
                <a:lumMod val="20000"/>
                <a:lumOff val="80000"/>
              </a:schemeClr>
            </a:solidFill>
          </a:ln>
        </p:spPr>
      </p:pic>
      <p:pic>
        <p:nvPicPr>
          <p:cNvPr id="25" name="Picture Placeholder 27" descr="A white electrical device with holes&#10;&#10;Description automatically generated">
            <a:extLst>
              <a:ext uri="{FF2B5EF4-FFF2-40B4-BE49-F238E27FC236}">
                <a16:creationId xmlns:a16="http://schemas.microsoft.com/office/drawing/2014/main" id="{DA07CC4B-5882-6147-2500-865FA4FDBB4D}"/>
              </a:ext>
            </a:extLst>
          </p:cNvPr>
          <p:cNvPicPr>
            <a:picLocks noGrp="1" noChangeAspect="1"/>
          </p:cNvPicPr>
          <p:nvPr>
            <p:ph type="pic" sz="quarter" idx="24"/>
          </p:nvPr>
        </p:nvPicPr>
        <p:blipFill>
          <a:blip r:embed="rId6" cstate="hqprint">
            <a:extLst>
              <a:ext uri="{28A0092B-C50C-407E-A947-70E740481C1C}">
                <a14:useLocalDpi xmlns:a14="http://schemas.microsoft.com/office/drawing/2010/main"/>
              </a:ext>
            </a:extLst>
          </a:blip>
          <a:srcRect l="5557" t="4570" r="11355" b="-4570"/>
          <a:stretch/>
        </p:blipFill>
        <p:spPr>
          <a:xfrm>
            <a:off x="9188701" y="1940188"/>
            <a:ext cx="2372400" cy="2001600"/>
          </a:xfrm>
          <a:prstGeom prst="roundRect">
            <a:avLst>
              <a:gd name="adj" fmla="val 4320"/>
            </a:avLst>
          </a:prstGeom>
          <a:solidFill>
            <a:srgbClr val="8CBEBE"/>
          </a:solidFill>
          <a:ln>
            <a:solidFill>
              <a:schemeClr val="accent3">
                <a:lumMod val="20000"/>
                <a:lumOff val="80000"/>
              </a:schemeClr>
            </a:solidFill>
          </a:ln>
        </p:spPr>
      </p:pic>
    </p:spTree>
    <p:extLst>
      <p:ext uri="{BB962C8B-B14F-4D97-AF65-F5344CB8AC3E}">
        <p14:creationId xmlns:p14="http://schemas.microsoft.com/office/powerpoint/2010/main" val="4199933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BB07B93-06B8-2425-08EE-3D7B905F7549}"/>
              </a:ext>
            </a:extLst>
          </p:cNvPr>
          <p:cNvSpPr>
            <a:spLocks noGrp="1"/>
          </p:cNvSpPr>
          <p:nvPr>
            <p:ph type="title"/>
          </p:nvPr>
        </p:nvSpPr>
        <p:spPr/>
        <p:txBody>
          <a:bodyPr/>
          <a:lstStyle/>
          <a:p>
            <a:r>
              <a:rPr lang="en-US" noProof="0" dirty="0"/>
              <a:t>Q &amp; A</a:t>
            </a:r>
          </a:p>
        </p:txBody>
      </p:sp>
      <p:pic>
        <p:nvPicPr>
          <p:cNvPr id="5" name="Picture Placeholder 34">
            <a:extLst>
              <a:ext uri="{FF2B5EF4-FFF2-40B4-BE49-F238E27FC236}">
                <a16:creationId xmlns:a16="http://schemas.microsoft.com/office/drawing/2014/main" id="{29452CEC-83E1-AF40-7F5F-3C3D8F900E8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4849" r="4849"/>
          <a:stretch/>
        </p:blipFill>
        <p:spPr>
          <a:prstGeom prst="rect">
            <a:avLst/>
          </a:prstGeom>
          <a:solidFill>
            <a:schemeClr val="bg2"/>
          </a:solidFill>
        </p:spPr>
      </p:pic>
    </p:spTree>
    <p:extLst>
      <p:ext uri="{BB962C8B-B14F-4D97-AF65-F5344CB8AC3E}">
        <p14:creationId xmlns:p14="http://schemas.microsoft.com/office/powerpoint/2010/main" val="1706998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34">
            <a:extLst>
              <a:ext uri="{FF2B5EF4-FFF2-40B4-BE49-F238E27FC236}">
                <a16:creationId xmlns:a16="http://schemas.microsoft.com/office/drawing/2014/main" id="{A3DDC998-F026-FD7E-A2D6-37EC457CC90E}"/>
              </a:ext>
            </a:extLst>
          </p:cNvPr>
          <p:cNvPicPr>
            <a:picLocks noChangeAspect="1"/>
          </p:cNvPicPr>
          <p:nvPr/>
        </p:nvPicPr>
        <p:blipFill>
          <a:blip r:embed="rId2" cstate="hqprint">
            <a:extLst>
              <a:ext uri="{28A0092B-C50C-407E-A947-70E740481C1C}">
                <a14:useLocalDpi xmlns:a14="http://schemas.microsoft.com/office/drawing/2010/main"/>
              </a:ext>
            </a:extLst>
          </a:blip>
          <a:srcRect t="34119" b="19163"/>
          <a:stretch/>
        </p:blipFill>
        <p:spPr>
          <a:xfrm>
            <a:off x="0" y="0"/>
            <a:ext cx="12192000" cy="3797164"/>
          </a:xfrm>
          <a:prstGeom prst="rect">
            <a:avLst/>
          </a:prstGeom>
          <a:solidFill>
            <a:schemeClr val="accent5"/>
          </a:solidFill>
        </p:spPr>
      </p:pic>
      <p:sp>
        <p:nvSpPr>
          <p:cNvPr id="3" name="Rubrik 2">
            <a:extLst>
              <a:ext uri="{FF2B5EF4-FFF2-40B4-BE49-F238E27FC236}">
                <a16:creationId xmlns:a16="http://schemas.microsoft.com/office/drawing/2014/main" id="{76403366-B356-0AA2-22F3-E7048E95A449}"/>
              </a:ext>
            </a:extLst>
          </p:cNvPr>
          <p:cNvSpPr>
            <a:spLocks noGrp="1"/>
          </p:cNvSpPr>
          <p:nvPr>
            <p:ph type="title"/>
          </p:nvPr>
        </p:nvSpPr>
        <p:spPr/>
        <p:txBody>
          <a:bodyPr/>
          <a:lstStyle/>
          <a:p>
            <a:r>
              <a:rPr lang="en-US" noProof="0" dirty="0"/>
              <a:t>Thank you!</a:t>
            </a:r>
          </a:p>
        </p:txBody>
      </p:sp>
      <p:sp>
        <p:nvSpPr>
          <p:cNvPr id="4" name="Underrubrik 3">
            <a:extLst>
              <a:ext uri="{FF2B5EF4-FFF2-40B4-BE49-F238E27FC236}">
                <a16:creationId xmlns:a16="http://schemas.microsoft.com/office/drawing/2014/main" id="{0F10C5F9-5B59-6C71-8FA7-3879BED9F46F}"/>
              </a:ext>
            </a:extLst>
          </p:cNvPr>
          <p:cNvSpPr>
            <a:spLocks noGrp="1"/>
          </p:cNvSpPr>
          <p:nvPr>
            <p:ph type="subTitle" idx="1"/>
          </p:nvPr>
        </p:nvSpPr>
        <p:spPr/>
        <p:txBody>
          <a:bodyPr/>
          <a:lstStyle/>
          <a:p>
            <a:endParaRPr lang="en-US" noProof="0" dirty="0"/>
          </a:p>
        </p:txBody>
      </p:sp>
      <p:sp>
        <p:nvSpPr>
          <p:cNvPr id="5" name="Platshållare för text 4">
            <a:extLst>
              <a:ext uri="{FF2B5EF4-FFF2-40B4-BE49-F238E27FC236}">
                <a16:creationId xmlns:a16="http://schemas.microsoft.com/office/drawing/2014/main" id="{111872A3-55CC-5F96-0A6A-3C7B3D367238}"/>
              </a:ext>
            </a:extLst>
          </p:cNvPr>
          <p:cNvSpPr>
            <a:spLocks noGrp="1"/>
          </p:cNvSpPr>
          <p:nvPr>
            <p:ph type="body" idx="11"/>
          </p:nvPr>
        </p:nvSpPr>
        <p:spPr/>
        <p:txBody>
          <a:bodyPr/>
          <a:lstStyle/>
          <a:p>
            <a:endParaRPr lang="en-US" noProof="0" dirty="0"/>
          </a:p>
        </p:txBody>
      </p:sp>
      <p:sp>
        <p:nvSpPr>
          <p:cNvPr id="6" name="Platshållare för text 5">
            <a:extLst>
              <a:ext uri="{FF2B5EF4-FFF2-40B4-BE49-F238E27FC236}">
                <a16:creationId xmlns:a16="http://schemas.microsoft.com/office/drawing/2014/main" id="{115BD35D-9C23-8434-EB94-64BB420F808B}"/>
              </a:ext>
            </a:extLst>
          </p:cNvPr>
          <p:cNvSpPr>
            <a:spLocks noGrp="1"/>
          </p:cNvSpPr>
          <p:nvPr>
            <p:ph type="body" idx="12"/>
          </p:nvPr>
        </p:nvSpPr>
        <p:spPr/>
        <p:txBody>
          <a:bodyPr/>
          <a:lstStyle/>
          <a:p>
            <a:endParaRPr lang="en-US" noProof="0" dirty="0"/>
          </a:p>
        </p:txBody>
      </p:sp>
      <p:pic>
        <p:nvPicPr>
          <p:cNvPr id="9" name="Picture 8">
            <a:extLst>
              <a:ext uri="{FF2B5EF4-FFF2-40B4-BE49-F238E27FC236}">
                <a16:creationId xmlns:a16="http://schemas.microsoft.com/office/drawing/2014/main" id="{EF91A327-8788-4D59-0E81-0945B80F76B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752117" y="503505"/>
            <a:ext cx="2522134" cy="4770479"/>
          </a:xfrm>
          <a:prstGeom prst="rect">
            <a:avLst/>
          </a:prstGeom>
        </p:spPr>
      </p:pic>
    </p:spTree>
    <p:extLst>
      <p:ext uri="{BB962C8B-B14F-4D97-AF65-F5344CB8AC3E}">
        <p14:creationId xmlns:p14="http://schemas.microsoft.com/office/powerpoint/2010/main" val="3563434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3EDE5EA-DA76-5D29-99DE-10181B82B0EC}"/>
              </a:ext>
            </a:extLst>
          </p:cNvPr>
          <p:cNvSpPr>
            <a:spLocks noGrp="1"/>
          </p:cNvSpPr>
          <p:nvPr>
            <p:ph type="title"/>
          </p:nvPr>
        </p:nvSpPr>
        <p:spPr/>
        <p:txBody>
          <a:bodyPr/>
          <a:lstStyle/>
          <a:p>
            <a:r>
              <a:rPr lang="en-US" noProof="0" dirty="0"/>
              <a:t>Appendix</a:t>
            </a:r>
          </a:p>
        </p:txBody>
      </p:sp>
      <p:pic>
        <p:nvPicPr>
          <p:cNvPr id="5" name="Picture Placeholder 34">
            <a:extLst>
              <a:ext uri="{FF2B5EF4-FFF2-40B4-BE49-F238E27FC236}">
                <a16:creationId xmlns:a16="http://schemas.microsoft.com/office/drawing/2014/main" id="{A1CE8A15-9987-7CDA-BE81-719D1367F015}"/>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t="26649" b="26649"/>
          <a:stretch/>
        </p:blipFill>
        <p:spPr bwMode="auto">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044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6319852-04A2-8938-8EA8-78B1519790C0}"/>
              </a:ext>
            </a:extLst>
          </p:cNvPr>
          <p:cNvSpPr/>
          <p:nvPr/>
        </p:nvSpPr>
        <p:spPr>
          <a:xfrm>
            <a:off x="-30480" y="1414127"/>
            <a:ext cx="6126480" cy="4996834"/>
          </a:xfrm>
          <a:prstGeom prst="rect">
            <a:avLst/>
          </a:prstGeom>
          <a:solidFill>
            <a:schemeClr val="bg1">
              <a:lumMod val="95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noProof="0" dirty="0">
              <a:ln>
                <a:noFill/>
              </a:ln>
            </a:endParaRPr>
          </a:p>
        </p:txBody>
      </p:sp>
      <p:sp>
        <p:nvSpPr>
          <p:cNvPr id="16" name="Rectangle 15">
            <a:extLst>
              <a:ext uri="{FF2B5EF4-FFF2-40B4-BE49-F238E27FC236}">
                <a16:creationId xmlns:a16="http://schemas.microsoft.com/office/drawing/2014/main" id="{1A3C4BAB-CAD8-0688-BD3B-6B48379CC15C}"/>
              </a:ext>
            </a:extLst>
          </p:cNvPr>
          <p:cNvSpPr/>
          <p:nvPr/>
        </p:nvSpPr>
        <p:spPr>
          <a:xfrm>
            <a:off x="6096000" y="1414127"/>
            <a:ext cx="6126480" cy="4996834"/>
          </a:xfrm>
          <a:prstGeom prst="rect">
            <a:avLst/>
          </a:prstGeom>
          <a:solidFill>
            <a:schemeClr val="bg1">
              <a:lumMod val="95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noProof="0" dirty="0">
              <a:ln>
                <a:noFill/>
              </a:ln>
            </a:endParaRPr>
          </a:p>
        </p:txBody>
      </p:sp>
      <p:pic>
        <p:nvPicPr>
          <p:cNvPr id="12" name="Picture 11" descr="A black cell phone with a blue screen&#10;&#10;Description automatically generated with medium confidence">
            <a:extLst>
              <a:ext uri="{FF2B5EF4-FFF2-40B4-BE49-F238E27FC236}">
                <a16:creationId xmlns:a16="http://schemas.microsoft.com/office/drawing/2014/main" id="{B4A6528B-6B59-273E-0B20-E728D8626CA4}"/>
              </a:ext>
            </a:extLst>
          </p:cNvPr>
          <p:cNvPicPr>
            <a:picLocks noChangeAspect="1"/>
          </p:cNvPicPr>
          <p:nvPr/>
        </p:nvPicPr>
        <p:blipFill>
          <a:blip r:embed="rId3"/>
          <a:srcRect l="2358" t="22563" r="7054" b="21425"/>
          <a:stretch/>
        </p:blipFill>
        <p:spPr>
          <a:xfrm>
            <a:off x="600045" y="1844094"/>
            <a:ext cx="10443270" cy="4568545"/>
          </a:xfrm>
          <a:prstGeom prst="rect">
            <a:avLst/>
          </a:prstGeom>
        </p:spPr>
      </p:pic>
      <p:sp>
        <p:nvSpPr>
          <p:cNvPr id="2" name="Underrubrik 1">
            <a:extLst>
              <a:ext uri="{FF2B5EF4-FFF2-40B4-BE49-F238E27FC236}">
                <a16:creationId xmlns:a16="http://schemas.microsoft.com/office/drawing/2014/main" id="{82A4BB56-2D4B-68CA-8A98-6405676DF20C}"/>
              </a:ext>
            </a:extLst>
          </p:cNvPr>
          <p:cNvSpPr>
            <a:spLocks noGrp="1"/>
          </p:cNvSpPr>
          <p:nvPr>
            <p:ph type="subTitle" idx="1"/>
          </p:nvPr>
        </p:nvSpPr>
        <p:spPr/>
        <p:txBody>
          <a:bodyPr/>
          <a:lstStyle/>
          <a:p>
            <a:r>
              <a:rPr lang="en-US" noProof="0" dirty="0"/>
              <a:t>Multiple devices to meet your unique needs</a:t>
            </a:r>
          </a:p>
        </p:txBody>
      </p:sp>
      <p:sp>
        <p:nvSpPr>
          <p:cNvPr id="3" name="Platshållare för sidfot 2">
            <a:extLst>
              <a:ext uri="{FF2B5EF4-FFF2-40B4-BE49-F238E27FC236}">
                <a16:creationId xmlns:a16="http://schemas.microsoft.com/office/drawing/2014/main" id="{FB738F47-A8D8-AF7D-2801-33B2C2D1EC63}"/>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95F34AB1-787B-1D3C-5434-5A34A659ACCD}"/>
              </a:ext>
            </a:extLst>
          </p:cNvPr>
          <p:cNvSpPr>
            <a:spLocks noGrp="1"/>
          </p:cNvSpPr>
          <p:nvPr>
            <p:ph type="sldNum" sz="quarter" idx="11"/>
          </p:nvPr>
        </p:nvSpPr>
        <p:spPr/>
        <p:txBody>
          <a:bodyPr/>
          <a:lstStyle/>
          <a:p>
            <a:fld id="{C99E46AF-EC69-4003-B99F-7251BF543429}" type="slidenum">
              <a:rPr lang="en-US" noProof="0" smtClean="0"/>
              <a:pPr/>
              <a:t>36</a:t>
            </a:fld>
            <a:endParaRPr lang="en-US" noProof="0" dirty="0"/>
          </a:p>
        </p:txBody>
      </p:sp>
      <p:sp>
        <p:nvSpPr>
          <p:cNvPr id="5" name="Rubrik 4">
            <a:extLst>
              <a:ext uri="{FF2B5EF4-FFF2-40B4-BE49-F238E27FC236}">
                <a16:creationId xmlns:a16="http://schemas.microsoft.com/office/drawing/2014/main" id="{663DF1A3-7FE3-C3DB-E38A-D31E6CB44E31}"/>
              </a:ext>
            </a:extLst>
          </p:cNvPr>
          <p:cNvSpPr>
            <a:spLocks noGrp="1"/>
          </p:cNvSpPr>
          <p:nvPr>
            <p:ph type="title"/>
          </p:nvPr>
        </p:nvSpPr>
        <p:spPr/>
        <p:txBody>
          <a:bodyPr/>
          <a:lstStyle/>
          <a:p>
            <a:r>
              <a:rPr lang="en-US" noProof="0" dirty="0"/>
              <a:t>Ascom Myco 4 variants</a:t>
            </a:r>
          </a:p>
        </p:txBody>
      </p:sp>
      <p:sp>
        <p:nvSpPr>
          <p:cNvPr id="13" name="TextBox 12">
            <a:extLst>
              <a:ext uri="{FF2B5EF4-FFF2-40B4-BE49-F238E27FC236}">
                <a16:creationId xmlns:a16="http://schemas.microsoft.com/office/drawing/2014/main" id="{4E576031-5558-C40E-D10B-322766D7CFF9}"/>
              </a:ext>
            </a:extLst>
          </p:cNvPr>
          <p:cNvSpPr txBox="1"/>
          <p:nvPr/>
        </p:nvSpPr>
        <p:spPr>
          <a:xfrm>
            <a:off x="1604483" y="1484191"/>
            <a:ext cx="1585757" cy="368947"/>
          </a:xfrm>
          <a:prstGeom prst="rect">
            <a:avLst/>
          </a:prstGeom>
          <a:noFill/>
          <a:ln w="6350">
            <a:noFill/>
          </a:ln>
        </p:spPr>
        <p:txBody>
          <a:bodyPr wrap="square">
            <a:spAutoFit/>
          </a:bodyPr>
          <a:lstStyle/>
          <a:p>
            <a:pPr marL="0" marR="0" lvl="0" indent="0" algn="l" defTabSz="914400" rtl="0" eaLnBrk="1" fontAlgn="auto" latinLnBrk="0" hangingPunct="1">
              <a:lnSpc>
                <a:spcPts val="2400"/>
              </a:lnSpc>
              <a:spcAft>
                <a:spcPts val="0"/>
              </a:spcAft>
              <a:buClr>
                <a:srgbClr val="333333"/>
              </a:buClr>
              <a:buSzTx/>
              <a:buFontTx/>
              <a:buNone/>
              <a:tabLst/>
              <a:defRPr/>
            </a:pPr>
            <a:r>
              <a:rPr kumimoji="0" lang="en-US" sz="1600" b="0" i="0" u="none" strike="noStrike" kern="1200" cap="none" spc="30" normalizeH="0" baseline="0" noProof="0" dirty="0">
                <a:ln>
                  <a:noFill/>
                </a:ln>
                <a:effectLst/>
                <a:uLnTx/>
                <a:uFillTx/>
                <a:latin typeface="+mj-lt"/>
                <a:ea typeface="+mn-ea"/>
                <a:cs typeface="+mn-cs"/>
              </a:rPr>
              <a:t>Ascom Myco 4</a:t>
            </a:r>
          </a:p>
        </p:txBody>
      </p:sp>
      <p:sp>
        <p:nvSpPr>
          <p:cNvPr id="14" name="TextBox 13">
            <a:extLst>
              <a:ext uri="{FF2B5EF4-FFF2-40B4-BE49-F238E27FC236}">
                <a16:creationId xmlns:a16="http://schemas.microsoft.com/office/drawing/2014/main" id="{ABEAC0EE-B5BB-FD3A-628E-2A4A0117FAC9}"/>
              </a:ext>
            </a:extLst>
          </p:cNvPr>
          <p:cNvSpPr txBox="1"/>
          <p:nvPr/>
        </p:nvSpPr>
        <p:spPr>
          <a:xfrm>
            <a:off x="6816563" y="1534991"/>
            <a:ext cx="2459517" cy="368947"/>
          </a:xfrm>
          <a:prstGeom prst="rect">
            <a:avLst/>
          </a:prstGeom>
          <a:noFill/>
          <a:ln w="6350">
            <a:noFill/>
          </a:ln>
        </p:spPr>
        <p:txBody>
          <a:bodyPr wrap="square">
            <a:spAutoFit/>
          </a:bodyPr>
          <a:lstStyle/>
          <a:p>
            <a:pPr marL="0" marR="0" lvl="0" indent="0" algn="l" defTabSz="914400" rtl="0" eaLnBrk="1" fontAlgn="auto" latinLnBrk="0" hangingPunct="1">
              <a:lnSpc>
                <a:spcPts val="2400"/>
              </a:lnSpc>
              <a:spcAft>
                <a:spcPts val="0"/>
              </a:spcAft>
              <a:buClr>
                <a:srgbClr val="333333"/>
              </a:buClr>
              <a:buSzTx/>
              <a:buFontTx/>
              <a:buNone/>
              <a:tabLst/>
              <a:defRPr/>
            </a:pPr>
            <a:r>
              <a:rPr kumimoji="0" lang="en-US" sz="1600" b="0" i="0" u="none" strike="noStrike" kern="1200" cap="none" spc="30" normalizeH="0" baseline="0" noProof="0" dirty="0">
                <a:ln>
                  <a:noFill/>
                </a:ln>
                <a:effectLst/>
                <a:uLnTx/>
                <a:uFillTx/>
                <a:latin typeface="+mj-lt"/>
                <a:ea typeface="+mn-ea"/>
                <a:cs typeface="+mn-cs"/>
              </a:rPr>
              <a:t>Ascom Myco 4 Slim</a:t>
            </a:r>
          </a:p>
        </p:txBody>
      </p:sp>
    </p:spTree>
    <p:extLst>
      <p:ext uri="{BB962C8B-B14F-4D97-AF65-F5344CB8AC3E}">
        <p14:creationId xmlns:p14="http://schemas.microsoft.com/office/powerpoint/2010/main" val="596010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82A4BB56-2D4B-68CA-8A98-6405676DF20C}"/>
              </a:ext>
            </a:extLst>
          </p:cNvPr>
          <p:cNvSpPr>
            <a:spLocks noGrp="1"/>
          </p:cNvSpPr>
          <p:nvPr>
            <p:ph type="subTitle" idx="1"/>
          </p:nvPr>
        </p:nvSpPr>
        <p:spPr/>
        <p:txBody>
          <a:bodyPr/>
          <a:lstStyle/>
          <a:p>
            <a:r>
              <a:rPr lang="en-US" noProof="0" dirty="0"/>
              <a:t>Multiple devices to meet your unique needs</a:t>
            </a:r>
          </a:p>
        </p:txBody>
      </p:sp>
      <p:sp>
        <p:nvSpPr>
          <p:cNvPr id="3" name="Platshållare för sidfot 2">
            <a:extLst>
              <a:ext uri="{FF2B5EF4-FFF2-40B4-BE49-F238E27FC236}">
                <a16:creationId xmlns:a16="http://schemas.microsoft.com/office/drawing/2014/main" id="{FB738F47-A8D8-AF7D-2801-33B2C2D1EC63}"/>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95F34AB1-787B-1D3C-5434-5A34A659ACCD}"/>
              </a:ext>
            </a:extLst>
          </p:cNvPr>
          <p:cNvSpPr>
            <a:spLocks noGrp="1"/>
          </p:cNvSpPr>
          <p:nvPr>
            <p:ph type="sldNum" sz="quarter" idx="11"/>
          </p:nvPr>
        </p:nvSpPr>
        <p:spPr/>
        <p:txBody>
          <a:bodyPr/>
          <a:lstStyle/>
          <a:p>
            <a:fld id="{C99E46AF-EC69-4003-B99F-7251BF543429}" type="slidenum">
              <a:rPr lang="en-US" noProof="0" smtClean="0"/>
              <a:pPr/>
              <a:t>37</a:t>
            </a:fld>
            <a:endParaRPr lang="en-US" noProof="0" dirty="0"/>
          </a:p>
        </p:txBody>
      </p:sp>
      <p:sp>
        <p:nvSpPr>
          <p:cNvPr id="5" name="Rubrik 4">
            <a:extLst>
              <a:ext uri="{FF2B5EF4-FFF2-40B4-BE49-F238E27FC236}">
                <a16:creationId xmlns:a16="http://schemas.microsoft.com/office/drawing/2014/main" id="{663DF1A3-7FE3-C3DB-E38A-D31E6CB44E31}"/>
              </a:ext>
            </a:extLst>
          </p:cNvPr>
          <p:cNvSpPr>
            <a:spLocks noGrp="1"/>
          </p:cNvSpPr>
          <p:nvPr>
            <p:ph type="title"/>
          </p:nvPr>
        </p:nvSpPr>
        <p:spPr/>
        <p:txBody>
          <a:bodyPr/>
          <a:lstStyle/>
          <a:p>
            <a:r>
              <a:rPr lang="en-US" noProof="0" dirty="0"/>
              <a:t>Ascom Myco 4 variants</a:t>
            </a:r>
          </a:p>
        </p:txBody>
      </p:sp>
      <p:sp>
        <p:nvSpPr>
          <p:cNvPr id="8" name="TextBox 7">
            <a:extLst>
              <a:ext uri="{FF2B5EF4-FFF2-40B4-BE49-F238E27FC236}">
                <a16:creationId xmlns:a16="http://schemas.microsoft.com/office/drawing/2014/main" id="{BD49DC94-C67B-98F3-4D60-43810F13937A}"/>
              </a:ext>
            </a:extLst>
          </p:cNvPr>
          <p:cNvSpPr txBox="1"/>
          <p:nvPr/>
        </p:nvSpPr>
        <p:spPr>
          <a:xfrm>
            <a:off x="7084199" y="6489179"/>
            <a:ext cx="3192281" cy="20005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700" noProof="0" dirty="0"/>
              <a:t># Fourth position in item number depends on geographical region</a:t>
            </a:r>
            <a:endParaRPr kumimoji="0" lang="en-US" sz="700" b="0" i="0" u="none" strike="noStrike" kern="1200" cap="none" spc="0" normalizeH="0" baseline="0" noProof="0" dirty="0">
              <a:ln>
                <a:noFill/>
              </a:ln>
              <a:solidFill>
                <a:srgbClr val="4B4B4B"/>
              </a:solidFill>
              <a:effectLst/>
              <a:uLnTx/>
              <a:uFillTx/>
              <a:latin typeface="Proxima Nova" panose="020B0503030502060204" pitchFamily="34" charset="0"/>
              <a:ea typeface="+mn-ea"/>
              <a:cs typeface="+mn-cs"/>
            </a:endParaRPr>
          </a:p>
        </p:txBody>
      </p:sp>
      <p:grpSp>
        <p:nvGrpSpPr>
          <p:cNvPr id="7" name="Group 6">
            <a:extLst>
              <a:ext uri="{FF2B5EF4-FFF2-40B4-BE49-F238E27FC236}">
                <a16:creationId xmlns:a16="http://schemas.microsoft.com/office/drawing/2014/main" id="{929569A5-778A-188C-1E93-BE9861FE8AC3}"/>
              </a:ext>
            </a:extLst>
          </p:cNvPr>
          <p:cNvGrpSpPr/>
          <p:nvPr/>
        </p:nvGrpSpPr>
        <p:grpSpPr>
          <a:xfrm>
            <a:off x="514801" y="955665"/>
            <a:ext cx="10632989" cy="5425440"/>
            <a:chOff x="437342" y="552069"/>
            <a:chExt cx="10632989" cy="5425440"/>
          </a:xfrm>
        </p:grpSpPr>
        <p:graphicFrame>
          <p:nvGraphicFramePr>
            <p:cNvPr id="12" name="Table 9">
              <a:extLst>
                <a:ext uri="{FF2B5EF4-FFF2-40B4-BE49-F238E27FC236}">
                  <a16:creationId xmlns:a16="http://schemas.microsoft.com/office/drawing/2014/main" id="{3AC3E015-ACD3-9968-7FE2-E71B6F943A10}"/>
                </a:ext>
              </a:extLst>
            </p:cNvPr>
            <p:cNvGraphicFramePr>
              <a:graphicFrameLocks/>
            </p:cNvGraphicFramePr>
            <p:nvPr>
              <p:extLst>
                <p:ext uri="{D42A27DB-BD31-4B8C-83A1-F6EECF244321}">
                  <p14:modId xmlns:p14="http://schemas.microsoft.com/office/powerpoint/2010/main" val="1944674232"/>
                </p:ext>
              </p:extLst>
            </p:nvPr>
          </p:nvGraphicFramePr>
          <p:xfrm>
            <a:off x="437342" y="552069"/>
            <a:ext cx="10632989" cy="5425440"/>
          </p:xfrm>
          <a:graphic>
            <a:graphicData uri="http://schemas.openxmlformats.org/drawingml/2006/table">
              <a:tbl>
                <a:tblPr firstRow="1" bandRow="1">
                  <a:tableStyleId>{21E4AEA4-8DFA-4A89-87EB-49C32662AFE0}</a:tableStyleId>
                </a:tblPr>
                <a:tblGrid>
                  <a:gridCol w="6477677">
                    <a:extLst>
                      <a:ext uri="{9D8B030D-6E8A-4147-A177-3AD203B41FA5}">
                        <a16:colId xmlns:a16="http://schemas.microsoft.com/office/drawing/2014/main" val="834227710"/>
                      </a:ext>
                    </a:extLst>
                  </a:gridCol>
                  <a:gridCol w="787079">
                    <a:extLst>
                      <a:ext uri="{9D8B030D-6E8A-4147-A177-3AD203B41FA5}">
                        <a16:colId xmlns:a16="http://schemas.microsoft.com/office/drawing/2014/main" val="3480465469"/>
                      </a:ext>
                    </a:extLst>
                  </a:gridCol>
                  <a:gridCol w="810227">
                    <a:extLst>
                      <a:ext uri="{9D8B030D-6E8A-4147-A177-3AD203B41FA5}">
                        <a16:colId xmlns:a16="http://schemas.microsoft.com/office/drawing/2014/main" val="1913044065"/>
                      </a:ext>
                    </a:extLst>
                  </a:gridCol>
                  <a:gridCol w="868102">
                    <a:extLst>
                      <a:ext uri="{9D8B030D-6E8A-4147-A177-3AD203B41FA5}">
                        <a16:colId xmlns:a16="http://schemas.microsoft.com/office/drawing/2014/main" val="3430789951"/>
                      </a:ext>
                    </a:extLst>
                  </a:gridCol>
                  <a:gridCol w="868101">
                    <a:extLst>
                      <a:ext uri="{9D8B030D-6E8A-4147-A177-3AD203B41FA5}">
                        <a16:colId xmlns:a16="http://schemas.microsoft.com/office/drawing/2014/main" val="3414729391"/>
                      </a:ext>
                    </a:extLst>
                  </a:gridCol>
                  <a:gridCol w="821803">
                    <a:extLst>
                      <a:ext uri="{9D8B030D-6E8A-4147-A177-3AD203B41FA5}">
                        <a16:colId xmlns:a16="http://schemas.microsoft.com/office/drawing/2014/main" val="3157631283"/>
                      </a:ext>
                    </a:extLst>
                  </a:gridCol>
                </a:tblGrid>
                <a:tr h="232103">
                  <a:tc>
                    <a:txBody>
                      <a:bodyPr/>
                      <a:lstStyle/>
                      <a:p>
                        <a:endParaRPr lang="en-US" sz="1000" noProof="0" dirty="0">
                          <a:solidFill>
                            <a:schemeClr val="tx1"/>
                          </a:solidFill>
                          <a:latin typeface="Proxima Nova" panose="02000506030000020004" pitchFamily="2"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1000" noProof="0" dirty="0">
                            <a:solidFill>
                              <a:schemeClr val="tx1"/>
                            </a:solidFill>
                            <a:latin typeface="Proxima Nova" panose="02000506030000020004" pitchFamily="2" charset="0"/>
                          </a:rPr>
                          <a:t>Ascom Myco 4</a:t>
                        </a: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000" noProof="1">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noProof="0" dirty="0">
                            <a:solidFill>
                              <a:schemeClr val="tx1"/>
                            </a:solidFill>
                            <a:latin typeface="Proxima Nova" panose="02000506030000020004" pitchFamily="2" charset="0"/>
                          </a:rPr>
                          <a:t>Ascom Myco 4 Slim</a:t>
                        </a: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000" noProof="1">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9506171"/>
                    </a:ext>
                  </a:extLst>
                </a:tr>
                <a:tr h="232103">
                  <a:tc>
                    <a:txBody>
                      <a:bodyPr/>
                      <a:lstStyle/>
                      <a:p>
                        <a:endParaRPr lang="en-US" sz="1000" noProof="0" dirty="0">
                          <a:solidFill>
                            <a:schemeClr val="tx1"/>
                          </a:solidFill>
                          <a:latin typeface="Proxima Nova" panose="02000506030000020004" pitchFamily="2" charset="0"/>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noProof="0" dirty="0">
                          <a:solidFill>
                            <a:schemeClr val="tx1"/>
                          </a:solidFill>
                          <a:latin typeface="Proxima Nova" panose="02000506030000020004" pitchFamily="2" charset="0"/>
                        </a:endParaRP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7779422"/>
                    </a:ext>
                  </a:extLst>
                </a:tr>
                <a:tr h="232103">
                  <a:tc>
                    <a:txBody>
                      <a:bodyPr/>
                      <a:lstStyle/>
                      <a:p>
                        <a:r>
                          <a:rPr lang="en-US" sz="1000" b="1" noProof="0" dirty="0">
                            <a:solidFill>
                              <a:schemeClr val="tx1"/>
                            </a:solidFill>
                            <a:latin typeface="Proxima Nova" panose="02000506030000020004" pitchFamily="2" charset="0"/>
                          </a:rPr>
                          <a:t>Feature</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000" b="1" noProof="0" dirty="0">
                            <a:solidFill>
                              <a:srgbClr val="2A2D2E"/>
                            </a:solidFill>
                            <a:effectLst/>
                            <a:latin typeface="Proxima Nova" panose="02000506030000020004" pitchFamily="2" charset="0"/>
                          </a:rPr>
                          <a:t>SH4-AAB# </a:t>
                        </a:r>
                        <a:endParaRPr lang="en-US" sz="1000" noProof="0" dirty="0">
                          <a:solidFill>
                            <a:srgbClr val="2A2D2E"/>
                          </a:solidFill>
                          <a:effectLst/>
                          <a:latin typeface="Proxima Nova Semibold" panose="02000506030000020004" pitchFamily="2" charset="0"/>
                        </a:endParaRPr>
                      </a:p>
                    </a:txBody>
                    <a:tcPr marL="47625" marR="476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000" b="1" noProof="0" dirty="0">
                            <a:solidFill>
                              <a:srgbClr val="2A2D2E"/>
                            </a:solidFill>
                            <a:effectLst/>
                            <a:latin typeface="Proxima Nova" panose="02000506030000020004" pitchFamily="2" charset="0"/>
                          </a:rPr>
                          <a:t>SH4-AAC# </a:t>
                        </a:r>
                        <a:endParaRPr lang="en-US" sz="1000" noProof="0" dirty="0">
                          <a:solidFill>
                            <a:srgbClr val="2A2D2E"/>
                          </a:solidFill>
                          <a:effectLst/>
                          <a:latin typeface="Proxima Nova Semibold" panose="02000506030000020004" pitchFamily="2" charset="0"/>
                        </a:endParaRPr>
                      </a:p>
                    </a:txBody>
                    <a:tcPr marL="47625" marR="476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000" b="1" noProof="0" dirty="0">
                            <a:solidFill>
                              <a:srgbClr val="2A2D2E"/>
                            </a:solidFill>
                            <a:effectLst/>
                            <a:latin typeface="Proxima Nova" panose="02000506030000020004" pitchFamily="2" charset="0"/>
                          </a:rPr>
                          <a:t>SH4-AAD# </a:t>
                        </a:r>
                        <a:endParaRPr lang="en-US" sz="1000" noProof="0" dirty="0">
                          <a:solidFill>
                            <a:srgbClr val="2A2D2E"/>
                          </a:solidFill>
                          <a:effectLst/>
                          <a:latin typeface="Proxima Nova Semibold" panose="02000506030000020004" pitchFamily="2" charset="0"/>
                        </a:endParaRPr>
                      </a:p>
                    </a:txBody>
                    <a:tcPr marL="47625" marR="47625" marT="0" marB="0"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000" b="1" noProof="0" dirty="0">
                            <a:solidFill>
                              <a:srgbClr val="2A2D2E"/>
                            </a:solidFill>
                            <a:effectLst/>
                            <a:latin typeface="Proxima Nova" panose="02000506030000020004" pitchFamily="2" charset="0"/>
                          </a:rPr>
                          <a:t>SH4-ABB# </a:t>
                        </a:r>
                        <a:endParaRPr lang="en-US" sz="1000" noProof="0" dirty="0">
                          <a:solidFill>
                            <a:srgbClr val="2A2D2E"/>
                          </a:solidFill>
                          <a:effectLst/>
                          <a:latin typeface="Proxima Nova Semibold" panose="02000506030000020004" pitchFamily="2" charset="0"/>
                        </a:endParaRPr>
                      </a:p>
                    </a:txBody>
                    <a:tcPr marL="47625" marR="47625" marT="0" marB="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r>
                          <a:rPr lang="en-US" sz="1000" b="1" noProof="0" dirty="0">
                            <a:solidFill>
                              <a:srgbClr val="2A2D2E"/>
                            </a:solidFill>
                            <a:effectLst/>
                            <a:latin typeface="Proxima Nova" panose="02000506030000020004" pitchFamily="2" charset="0"/>
                          </a:rPr>
                          <a:t>SH4-ABC# </a:t>
                        </a:r>
                        <a:endParaRPr lang="en-US" sz="1000" noProof="0" dirty="0">
                          <a:solidFill>
                            <a:srgbClr val="2A2D2E"/>
                          </a:solidFill>
                          <a:effectLst/>
                          <a:latin typeface="Proxima Nova Semibold" panose="02000506030000020004" pitchFamily="2" charset="0"/>
                        </a:endParaRPr>
                      </a:p>
                    </a:txBody>
                    <a:tcPr marL="47625" marR="4762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341272233"/>
                    </a:ext>
                  </a:extLst>
                </a:tr>
                <a:tr h="23210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b="1" noProof="0" dirty="0">
                            <a:solidFill>
                              <a:schemeClr val="tx1"/>
                            </a:solidFill>
                            <a:latin typeface="Proxima Nova" panose="02000506030000020004" pitchFamily="2" charset="0"/>
                          </a:rPr>
                          <a:t>Android OS</a:t>
                        </a:r>
                        <a:r>
                          <a:rPr lang="en-US" sz="1000" b="0" noProof="0" dirty="0">
                            <a:solidFill>
                              <a:schemeClr val="tx1"/>
                            </a:solidFill>
                            <a:latin typeface="Proxima Nova" panose="02000506030000020004" pitchFamily="2" charset="0"/>
                          </a:rPr>
                          <a:t> – with Ascom mission-critical extensions</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33761206"/>
                    </a:ext>
                  </a:extLst>
                </a:tr>
                <a:tr h="23210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b="1" kern="1200" noProof="0" dirty="0">
                            <a:solidFill>
                              <a:schemeClr val="tx1"/>
                            </a:solidFill>
                            <a:latin typeface="Proxima Nova" panose="02000506030000020004" pitchFamily="2" charset="0"/>
                          </a:rPr>
                          <a:t>Vivid 5.5” multi-touch display</a:t>
                        </a:r>
                        <a:endParaRPr lang="en-US" sz="1000" b="1" i="0" kern="1200" noProof="0" dirty="0">
                          <a:solidFill>
                            <a:schemeClr val="tx1"/>
                          </a:solidFill>
                          <a:latin typeface="Proxima Nova" panose="02000506030000020004" pitchFamily="2" charset="0"/>
                          <a:ea typeface="+mn-ea"/>
                          <a:cs typeface="+mn-cs"/>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2854295"/>
                    </a:ext>
                  </a:extLst>
                </a:tr>
                <a:tr h="23210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b="1" kern="1200" noProof="0" dirty="0">
                            <a:solidFill>
                              <a:schemeClr val="tx1"/>
                            </a:solidFill>
                            <a:latin typeface="Proxima Nova" panose="02000506030000020004" pitchFamily="2" charset="0"/>
                          </a:rPr>
                          <a:t>Hot swappable battery </a:t>
                        </a:r>
                        <a:r>
                          <a:rPr lang="en-US" sz="1000" b="0" kern="1200" noProof="0" dirty="0">
                            <a:solidFill>
                              <a:schemeClr val="tx1"/>
                            </a:solidFill>
                            <a:latin typeface="Proxima Nova" panose="02000506030000020004" pitchFamily="2" charset="0"/>
                          </a:rPr>
                          <a:t>– high capacity, easy replaceable, access to battery health</a:t>
                        </a:r>
                        <a:endParaRPr lang="en-US" sz="1000" b="0" i="0" kern="1200" noProof="0" dirty="0">
                          <a:solidFill>
                            <a:schemeClr val="tx1"/>
                          </a:solidFill>
                          <a:latin typeface="Proxima Nova" panose="02000506030000020004" pitchFamily="2" charset="0"/>
                          <a:ea typeface="+mn-ea"/>
                          <a:cs typeface="+mn-cs"/>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515840311"/>
                    </a:ext>
                  </a:extLst>
                </a:tr>
                <a:tr h="232103">
                  <a:tc>
                    <a:txBody>
                      <a:bodyPr/>
                      <a:lstStyle/>
                      <a:p>
                        <a:r>
                          <a:rPr lang="en-US" sz="1000" b="1" kern="1200" noProof="0" dirty="0">
                            <a:solidFill>
                              <a:schemeClr val="tx1"/>
                            </a:solidFill>
                            <a:latin typeface="Proxima Nova" panose="02000506030000020004" pitchFamily="2" charset="0"/>
                          </a:rPr>
                          <a:t>Multi-color LED notification beacon (top side)</a:t>
                        </a:r>
                        <a:endParaRPr lang="en-US" sz="1000" b="1" kern="1200" noProof="0" dirty="0">
                          <a:solidFill>
                            <a:schemeClr val="tx1"/>
                          </a:solidFill>
                          <a:latin typeface="Proxima Nova" panose="02000506030000020004" pitchFamily="2" charset="0"/>
                          <a:ea typeface="+mn-ea"/>
                          <a:cs typeface="+mn-cs"/>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6655670"/>
                    </a:ext>
                  </a:extLst>
                </a:tr>
                <a:tr h="23210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b="1" kern="1200" noProof="0" dirty="0">
                            <a:solidFill>
                              <a:schemeClr val="tx1"/>
                            </a:solidFill>
                            <a:latin typeface="Proxima Nova" panose="02000506030000020004" pitchFamily="2" charset="0"/>
                          </a:rPr>
                          <a:t>Fingerprint reader</a:t>
                        </a:r>
                        <a:endParaRPr lang="en-US" sz="1000" b="1" kern="1200" noProof="0" dirty="0">
                          <a:solidFill>
                            <a:schemeClr val="tx1"/>
                          </a:solidFill>
                          <a:latin typeface="Proxima Nova" panose="02000506030000020004" pitchFamily="2" charset="0"/>
                          <a:ea typeface="+mn-ea"/>
                          <a:cs typeface="+mn-cs"/>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257554280"/>
                    </a:ext>
                  </a:extLst>
                </a:tr>
                <a:tr h="23210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b="1" kern="1200" baseline="0" noProof="0" dirty="0">
                            <a:solidFill>
                              <a:schemeClr val="tx1"/>
                            </a:solidFill>
                            <a:latin typeface="Proxima Nova" panose="02000506030000020004" pitchFamily="2" charset="0"/>
                          </a:rPr>
                          <a:t>Rugged design </a:t>
                        </a:r>
                        <a:r>
                          <a:rPr lang="en-US" sz="1000" b="0" kern="1200" baseline="0" noProof="0" dirty="0">
                            <a:solidFill>
                              <a:schemeClr val="tx1"/>
                            </a:solidFill>
                            <a:latin typeface="Proxima Nova" panose="02000506030000020004" pitchFamily="2" charset="0"/>
                          </a:rPr>
                          <a:t>– high impact and drop resistance</a:t>
                        </a:r>
                        <a:endParaRPr lang="en-US" sz="1000" b="0" i="0" kern="1200" noProof="0" dirty="0">
                          <a:solidFill>
                            <a:schemeClr val="tx1"/>
                          </a:solidFill>
                          <a:latin typeface="Proxima Nova" panose="02000506030000020004" pitchFamily="2" charset="0"/>
                          <a:ea typeface="+mn-ea"/>
                          <a:cs typeface="+mn-cs"/>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8550426"/>
                    </a:ext>
                  </a:extLst>
                </a:tr>
                <a:tr h="379805">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b="1" i="0" kern="1200" noProof="0" dirty="0">
                            <a:solidFill>
                              <a:schemeClr val="tx1"/>
                            </a:solidFill>
                            <a:latin typeface="Proxima Nova" panose="02000506030000020004" pitchFamily="2" charset="0"/>
                            <a:ea typeface="+mn-ea"/>
                            <a:cs typeface="+mn-cs"/>
                          </a:rPr>
                          <a:t>IP68 with high cleanability </a:t>
                        </a:r>
                        <a:r>
                          <a:rPr lang="en-US" sz="1000" b="0" i="0" kern="1200" noProof="0" dirty="0">
                            <a:solidFill>
                              <a:schemeClr val="tx1"/>
                            </a:solidFill>
                            <a:latin typeface="Proxima Nova" panose="02000506030000020004" pitchFamily="2" charset="0"/>
                            <a:ea typeface="+mn-ea"/>
                            <a:cs typeface="+mn-cs"/>
                          </a:rPr>
                          <a:t>– Supports disinfection protocols i.e., high resistance to UV and chemical corrosion from disinfection wipes and solvents</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80257518"/>
                    </a:ext>
                  </a:extLst>
                </a:tr>
                <a:tr h="23210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b="1" i="0" kern="1200" noProof="0" dirty="0">
                            <a:solidFill>
                              <a:schemeClr val="tx1"/>
                            </a:solidFill>
                            <a:latin typeface="Proxima Nova" panose="02000506030000020004" pitchFamily="2" charset="0"/>
                            <a:ea typeface="+mn-ea"/>
                            <a:cs typeface="+mn-cs"/>
                          </a:rPr>
                          <a:t>50 megapixel rear camera + 8 megapixel front camera</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80800529"/>
                    </a:ext>
                  </a:extLst>
                </a:tr>
                <a:tr h="23210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b="1" i="0" kern="1200" noProof="0" dirty="0">
                            <a:solidFill>
                              <a:schemeClr val="tx1"/>
                            </a:solidFill>
                            <a:latin typeface="Proxima Nova" panose="02000506030000020004" pitchFamily="2" charset="0"/>
                            <a:ea typeface="+mn-ea"/>
                            <a:cs typeface="+mn-cs"/>
                          </a:rPr>
                          <a:t>4 x programmable multi-function buttons</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86890478"/>
                    </a:ext>
                  </a:extLst>
                </a:tr>
                <a:tr h="23210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b="1" i="0" kern="1200" noProof="0" dirty="0">
                            <a:solidFill>
                              <a:schemeClr val="tx1"/>
                            </a:solidFill>
                            <a:latin typeface="Proxima Nova" panose="02000506030000020004" pitchFamily="2" charset="0"/>
                            <a:ea typeface="+mn-ea"/>
                            <a:cs typeface="+mn-cs"/>
                          </a:rPr>
                          <a:t>USB-C port</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06872261"/>
                    </a:ext>
                  </a:extLst>
                </a:tr>
                <a:tr h="23210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b="1" i="0" kern="1200" noProof="0" dirty="0">
                            <a:solidFill>
                              <a:schemeClr val="tx1"/>
                            </a:solidFill>
                            <a:latin typeface="Proxima Nova" panose="02000506030000020004" pitchFamily="2" charset="0"/>
                            <a:ea typeface="+mn-ea"/>
                            <a:cs typeface="+mn-cs"/>
                          </a:rPr>
                          <a:t>Wi-Fi 6E, Bluetooth 5.2 (BLE)</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584529484"/>
                    </a:ext>
                  </a:extLst>
                </a:tr>
                <a:tr h="23210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b="1" i="0" kern="1200" noProof="0" dirty="0">
                            <a:solidFill>
                              <a:schemeClr val="tx1"/>
                            </a:solidFill>
                            <a:latin typeface="Proxima Nova" panose="02000506030000020004" pitchFamily="2" charset="0"/>
                            <a:ea typeface="+mn-ea"/>
                            <a:cs typeface="+mn-cs"/>
                          </a:rPr>
                          <a:t>Native SIP telephony </a:t>
                        </a:r>
                        <a:r>
                          <a:rPr lang="en-US" sz="1000" b="0" i="0" kern="1200" noProof="0" dirty="0">
                            <a:solidFill>
                              <a:schemeClr val="tx1"/>
                            </a:solidFill>
                            <a:latin typeface="Proxima Nova" panose="02000506030000020004" pitchFamily="2" charset="0"/>
                            <a:ea typeface="+mn-ea"/>
                            <a:cs typeface="+mn-cs"/>
                          </a:rPr>
                          <a:t>– certified interop with major IP-PBXs</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1947038"/>
                    </a:ext>
                  </a:extLst>
                </a:tr>
                <a:tr h="23210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b="1" i="0" kern="1200" noProof="0" dirty="0">
                            <a:solidFill>
                              <a:schemeClr val="tx1"/>
                            </a:solidFill>
                            <a:latin typeface="Proxima Nova" panose="02000506030000020004" pitchFamily="2" charset="0"/>
                            <a:ea typeface="+mn-ea"/>
                            <a:cs typeface="+mn-cs"/>
                          </a:rPr>
                          <a:t>Professional barcode scanner with integrated aimer</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noProof="0" dirty="0">
                            <a:solidFill>
                              <a:schemeClr val="tx1"/>
                            </a:solidFill>
                            <a:latin typeface="Proxima Nova" panose="02000506030000020004" pitchFamily="2" charset="0"/>
                          </a:rPr>
                          <a:t>—</a:t>
                        </a: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noProof="0" dirty="0">
                            <a:solidFill>
                              <a:schemeClr val="tx1"/>
                            </a:solidFill>
                            <a:latin typeface="Proxima Nova" panose="02000506030000020004" pitchFamily="2"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278643884"/>
                    </a:ext>
                  </a:extLst>
                </a:tr>
                <a:tr h="23210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b="1" i="0" kern="1200" noProof="0" dirty="0">
                            <a:solidFill>
                              <a:schemeClr val="tx1"/>
                            </a:solidFill>
                            <a:latin typeface="Proxima Nova" panose="02000506030000020004" pitchFamily="2" charset="0"/>
                            <a:ea typeface="+mn-ea"/>
                            <a:cs typeface="+mn-cs"/>
                          </a:rPr>
                          <a:t>Camera based barcode scanner</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noProof="0" dirty="0">
                            <a:solidFill>
                              <a:schemeClr val="tx1"/>
                            </a:solidFill>
                            <a:latin typeface="Proxima Nova" panose="02000506030000020004" pitchFamily="2"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noProof="0" dirty="0">
                            <a:solidFill>
                              <a:schemeClr val="tx1"/>
                            </a:solidFill>
                            <a:latin typeface="Proxima Nova" panose="02000506030000020004" pitchFamily="2"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noProof="0" dirty="0">
                            <a:solidFill>
                              <a:schemeClr val="tx1"/>
                            </a:solidFill>
                            <a:latin typeface="Proxima Nova" panose="02000506030000020004" pitchFamily="2" charset="0"/>
                          </a:rPr>
                          <a:t>—</a:t>
                        </a: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6636658"/>
                    </a:ext>
                  </a:extLst>
                </a:tr>
                <a:tr h="23210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b="1" i="0" kern="1200" noProof="0" dirty="0">
                            <a:solidFill>
                              <a:schemeClr val="tx1"/>
                            </a:solidFill>
                            <a:latin typeface="Proxima Nova" panose="02000506030000020004" pitchFamily="2" charset="0"/>
                            <a:ea typeface="+mn-ea"/>
                            <a:cs typeface="+mn-cs"/>
                          </a:rPr>
                          <a:t>Pull-cord </a:t>
                        </a:r>
                        <a:r>
                          <a:rPr lang="en-US" sz="1000" b="0" i="0" kern="1200" noProof="0" dirty="0">
                            <a:solidFill>
                              <a:schemeClr val="tx1"/>
                            </a:solidFill>
                            <a:latin typeface="Proxima Nova" panose="02000506030000020004" pitchFamily="2" charset="0"/>
                            <a:ea typeface="+mn-ea"/>
                            <a:cs typeface="+mn-cs"/>
                          </a:rPr>
                          <a:t>– advanced personal alarm feature</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000" noProof="0" dirty="0">
                            <a:solidFill>
                              <a:schemeClr val="tx1"/>
                            </a:solidFill>
                            <a:latin typeface="Proxima Nova" panose="02000506030000020004" pitchFamily="2" charset="0"/>
                          </a:rPr>
                          <a:t>—</a:t>
                        </a: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000" noProof="0" dirty="0">
                            <a:solidFill>
                              <a:schemeClr val="tx1"/>
                            </a:solidFill>
                            <a:latin typeface="Proxima Nova" panose="02000506030000020004" pitchFamily="2"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125246303"/>
                    </a:ext>
                  </a:extLst>
                </a:tr>
                <a:tr h="23210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b="1" i="0" kern="1200" noProof="0" dirty="0">
                            <a:solidFill>
                              <a:schemeClr val="tx1"/>
                            </a:solidFill>
                            <a:latin typeface="Proxima Nova" panose="02000506030000020004" pitchFamily="2" charset="0"/>
                            <a:ea typeface="+mn-ea"/>
                            <a:cs typeface="+mn-cs"/>
                          </a:rPr>
                          <a:t>Infra-red (IR) locator</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noProof="0" dirty="0">
                            <a:solidFill>
                              <a:schemeClr val="tx1"/>
                            </a:solidFill>
                            <a:latin typeface="Proxima Nova" panose="02000506030000020004" pitchFamily="2" charset="0"/>
                          </a:rPr>
                          <a:t>—</a:t>
                        </a: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000" noProof="0" dirty="0">
                            <a:solidFill>
                              <a:schemeClr val="tx1"/>
                            </a:solidFill>
                            <a:latin typeface="Proxima Nova" panose="02000506030000020004" pitchFamily="2"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65889770"/>
                    </a:ext>
                  </a:extLst>
                </a:tr>
                <a:tr h="23210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b="1" i="0" kern="1200" noProof="0" dirty="0">
                            <a:solidFill>
                              <a:schemeClr val="tx1"/>
                            </a:solidFill>
                            <a:latin typeface="Proxima Nova Medium" panose="02000506030000020004" pitchFamily="2" charset="0"/>
                            <a:ea typeface="+mn-ea"/>
                            <a:cs typeface="+mn-cs"/>
                          </a:rPr>
                          <a:t>5G cellular (NSA/SA and Public/Sliced/Private) </a:t>
                        </a:r>
                        <a:r>
                          <a:rPr lang="en-US" sz="1000" b="0" i="0" kern="1200" noProof="0" dirty="0">
                            <a:solidFill>
                              <a:schemeClr val="tx1"/>
                            </a:solidFill>
                            <a:latin typeface="Proxima Nova Medium" panose="02000506030000020004" pitchFamily="2" charset="0"/>
                            <a:ea typeface="+mn-ea"/>
                            <a:cs typeface="+mn-cs"/>
                          </a:rPr>
                          <a:t>– dual SIM/</a:t>
                        </a:r>
                        <a:r>
                          <a:rPr lang="en-US" sz="1000" b="0" i="0" kern="1200" noProof="0" dirty="0" err="1">
                            <a:solidFill>
                              <a:schemeClr val="tx1"/>
                            </a:solidFill>
                            <a:latin typeface="Proxima Nova Medium" panose="02000506030000020004" pitchFamily="2" charset="0"/>
                            <a:ea typeface="+mn-ea"/>
                            <a:cs typeface="+mn-cs"/>
                          </a:rPr>
                          <a:t>eSIM</a:t>
                        </a:r>
                        <a:endParaRPr lang="en-US" sz="1000" b="0" i="0" kern="1200" noProof="0" dirty="0">
                          <a:solidFill>
                            <a:schemeClr val="tx1"/>
                          </a:solidFill>
                          <a:latin typeface="Proxima Nova Medium" panose="02000506030000020004" pitchFamily="2" charset="0"/>
                          <a:ea typeface="+mn-ea"/>
                          <a:cs typeface="+mn-cs"/>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F2F2"/>
                      </a:solidFill>
                    </a:tcPr>
                  </a:tc>
                  <a:tc>
                    <a:txBody>
                      <a:bodyPr/>
                      <a:lstStyle/>
                      <a:p>
                        <a:pPr algn="ctr"/>
                        <a:r>
                          <a:rPr lang="en-US" sz="1000" noProof="0" dirty="0">
                            <a:solidFill>
                              <a:schemeClr val="tx1"/>
                            </a:solidFill>
                            <a:latin typeface="Proxima Nova" panose="02000506030000020004" pitchFamily="2"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F2F2"/>
                      </a:solidFill>
                    </a:tcPr>
                  </a:tc>
                  <a:tc>
                    <a:txBody>
                      <a:bodyPr/>
                      <a:lstStyle/>
                      <a:p>
                        <a:pPr algn="ct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F2F2"/>
                      </a:solidFill>
                    </a:tcPr>
                  </a:tc>
                  <a:tc>
                    <a:txBody>
                      <a:bodyPr/>
                      <a:lstStyle/>
                      <a:p>
                        <a:pPr algn="ctr"/>
                        <a:r>
                          <a:rPr lang="en-US" sz="1000" noProof="0" dirty="0">
                            <a:solidFill>
                              <a:schemeClr val="tx1"/>
                            </a:solidFill>
                            <a:latin typeface="Proxima Nova" panose="02000506030000020004" pitchFamily="2" charset="0"/>
                          </a:rPr>
                          <a:t>—</a:t>
                        </a: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noProof="0" dirty="0">
                            <a:solidFill>
                              <a:schemeClr val="tx1"/>
                            </a:solidFill>
                            <a:latin typeface="Proxima Nova" panose="02000506030000020004" pitchFamily="2" charset="0"/>
                          </a:rPr>
                          <a:t>—</a:t>
                        </a: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F2F2"/>
                      </a:solidFill>
                    </a:tcPr>
                  </a:tc>
                  <a:extLst>
                    <a:ext uri="{0D108BD9-81ED-4DB2-BD59-A6C34878D82A}">
                      <a16:rowId xmlns:a16="http://schemas.microsoft.com/office/drawing/2014/main" val="867021149"/>
                    </a:ext>
                  </a:extLst>
                </a:tr>
                <a:tr h="232103">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000" b="1" i="0" kern="1200" noProof="0" dirty="0">
                            <a:solidFill>
                              <a:schemeClr val="tx1"/>
                            </a:solidFill>
                            <a:latin typeface="Proxima Nova" panose="02000506030000020004" pitchFamily="2" charset="0"/>
                            <a:ea typeface="+mn-ea"/>
                            <a:cs typeface="+mn-cs"/>
                          </a:rPr>
                          <a:t>Redundancy for Mission Critical Communication </a:t>
                        </a:r>
                        <a:r>
                          <a:rPr lang="en-US" sz="1000" b="0" i="0" kern="1200" noProof="0" dirty="0">
                            <a:solidFill>
                              <a:schemeClr val="tx1"/>
                            </a:solidFill>
                            <a:latin typeface="Proxima Nova" panose="02000506030000020004" pitchFamily="2" charset="0"/>
                            <a:ea typeface="+mn-ea"/>
                            <a:cs typeface="+mn-cs"/>
                          </a:rPr>
                          <a:t>Dedicated DECT radio carrier for voice, </a:t>
                        </a:r>
                        <a:br>
                          <a:rPr lang="en-US" sz="1000" b="0" i="0" kern="1200" noProof="0" dirty="0">
                            <a:solidFill>
                              <a:schemeClr val="tx1"/>
                            </a:solidFill>
                            <a:latin typeface="Proxima Nova" panose="02000506030000020004" pitchFamily="2" charset="0"/>
                            <a:ea typeface="+mn-ea"/>
                            <a:cs typeface="+mn-cs"/>
                          </a:rPr>
                        </a:br>
                        <a:r>
                          <a:rPr lang="en-US" sz="1000" b="0" i="0" kern="1200" noProof="0" dirty="0">
                            <a:solidFill>
                              <a:schemeClr val="tx1"/>
                            </a:solidFill>
                            <a:latin typeface="Proxima Nova" panose="02000506030000020004" pitchFamily="2" charset="0"/>
                            <a:ea typeface="+mn-ea"/>
                            <a:cs typeface="+mn-cs"/>
                          </a:rPr>
                          <a:t>personal alarm and alerts </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noProof="0" dirty="0">
                            <a:solidFill>
                              <a:schemeClr val="tx1"/>
                            </a:solidFill>
                            <a:latin typeface="Proxima Nova" panose="02000506030000020004" pitchFamily="2"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noProof="0" dirty="0">
                            <a:solidFill>
                              <a:schemeClr val="tx1"/>
                            </a:solidFill>
                            <a:latin typeface="Proxima Nova" panose="02000506030000020004" pitchFamily="2"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chemeClr val="tx1"/>
                            </a:solidFill>
                            <a:effectLst/>
                            <a:latin typeface="+mn-lt"/>
                            <a:ea typeface="+mn-ea"/>
                            <a:cs typeface="+mn-cs"/>
                          </a:rPr>
                          <a:t>✓</a:t>
                        </a:r>
                        <a:endParaRPr lang="en-US" sz="1000" noProof="0" dirty="0">
                          <a:solidFill>
                            <a:schemeClr val="tx1"/>
                          </a:solidFill>
                          <a:latin typeface="Proxima Nova" panose="02000506030000020004" pitchFamily="2" charset="0"/>
                        </a:endParaRPr>
                      </a:p>
                    </a:txBody>
                    <a:tcPr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noProof="0" dirty="0">
                            <a:solidFill>
                              <a:schemeClr val="tx1"/>
                            </a:solidFill>
                            <a:latin typeface="Proxima Nova" panose="02000506030000020004" pitchFamily="2" charset="0"/>
                          </a:rPr>
                          <a:t>—</a:t>
                        </a:r>
                      </a:p>
                    </a:txBody>
                    <a:tcPr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noProof="0" dirty="0">
                            <a:solidFill>
                              <a:schemeClr val="tx1"/>
                            </a:solidFill>
                            <a:latin typeface="Proxima Nova" panose="02000506030000020004" pitchFamily="2"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8129169"/>
                    </a:ext>
                  </a:extLst>
                </a:tr>
              </a:tbl>
            </a:graphicData>
          </a:graphic>
        </p:graphicFrame>
        <p:pic>
          <p:nvPicPr>
            <p:cNvPr id="16" name="Graphic 15">
              <a:extLst>
                <a:ext uri="{FF2B5EF4-FFF2-40B4-BE49-F238E27FC236}">
                  <a16:creationId xmlns:a16="http://schemas.microsoft.com/office/drawing/2014/main" id="{46844062-D130-70A8-C469-E420B95CFF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5939" y="738500"/>
              <a:ext cx="494852" cy="341683"/>
            </a:xfrm>
            <a:prstGeom prst="rect">
              <a:avLst/>
            </a:prstGeom>
          </p:spPr>
        </p:pic>
        <p:pic>
          <p:nvPicPr>
            <p:cNvPr id="17" name="Graphic 16">
              <a:extLst>
                <a:ext uri="{FF2B5EF4-FFF2-40B4-BE49-F238E27FC236}">
                  <a16:creationId xmlns:a16="http://schemas.microsoft.com/office/drawing/2014/main" id="{986F7717-636E-3206-AE2F-5CDC3E240AB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859354" y="738500"/>
              <a:ext cx="494851" cy="341683"/>
            </a:xfrm>
            <a:prstGeom prst="rect">
              <a:avLst/>
            </a:prstGeom>
          </p:spPr>
        </p:pic>
        <p:pic>
          <p:nvPicPr>
            <p:cNvPr id="18" name="Graphic 17">
              <a:extLst>
                <a:ext uri="{FF2B5EF4-FFF2-40B4-BE49-F238E27FC236}">
                  <a16:creationId xmlns:a16="http://schemas.microsoft.com/office/drawing/2014/main" id="{A9C8D4DF-326F-0A00-6E3B-6BDC4A2A151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783361" y="728069"/>
              <a:ext cx="280647" cy="290671"/>
            </a:xfrm>
            <a:prstGeom prst="rect">
              <a:avLst/>
            </a:prstGeom>
          </p:spPr>
        </p:pic>
        <p:pic>
          <p:nvPicPr>
            <p:cNvPr id="19" name="Graphic 18">
              <a:extLst>
                <a:ext uri="{FF2B5EF4-FFF2-40B4-BE49-F238E27FC236}">
                  <a16:creationId xmlns:a16="http://schemas.microsoft.com/office/drawing/2014/main" id="{FEB1B478-D29E-92CA-DE45-E4FD052570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2348" y="738500"/>
              <a:ext cx="494852" cy="341683"/>
            </a:xfrm>
            <a:prstGeom prst="rect">
              <a:avLst/>
            </a:prstGeom>
          </p:spPr>
        </p:pic>
        <p:pic>
          <p:nvPicPr>
            <p:cNvPr id="20" name="Graphic 19">
              <a:extLst>
                <a:ext uri="{FF2B5EF4-FFF2-40B4-BE49-F238E27FC236}">
                  <a16:creationId xmlns:a16="http://schemas.microsoft.com/office/drawing/2014/main" id="{9DDBFFF3-1908-1DD9-4904-5950F37E8D9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387637" y="738500"/>
              <a:ext cx="494851" cy="341683"/>
            </a:xfrm>
            <a:prstGeom prst="rect">
              <a:avLst/>
            </a:prstGeom>
          </p:spPr>
        </p:pic>
      </p:grpSp>
    </p:spTree>
    <p:extLst>
      <p:ext uri="{BB962C8B-B14F-4D97-AF65-F5344CB8AC3E}">
        <p14:creationId xmlns:p14="http://schemas.microsoft.com/office/powerpoint/2010/main" val="2581817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6458420A-A98D-AC76-B559-C728746BB864}"/>
              </a:ext>
            </a:extLst>
          </p:cNvPr>
          <p:cNvSpPr>
            <a:spLocks noGrp="1"/>
          </p:cNvSpPr>
          <p:nvPr>
            <p:ph type="subTitle" idx="1"/>
          </p:nvPr>
        </p:nvSpPr>
        <p:spPr>
          <a:xfrm>
            <a:off x="514801" y="950400"/>
            <a:ext cx="5400000" cy="678891"/>
          </a:xfrm>
        </p:spPr>
        <p:txBody>
          <a:bodyPr/>
          <a:lstStyle/>
          <a:p>
            <a:r>
              <a:rPr lang="en-US" noProof="0" dirty="0"/>
              <a:t>Rugged design – Wi-Fi &amp;E Simple, elegant and effective</a:t>
            </a:r>
          </a:p>
        </p:txBody>
      </p:sp>
      <p:sp>
        <p:nvSpPr>
          <p:cNvPr id="3" name="Platshållare för sidfot 2">
            <a:extLst>
              <a:ext uri="{FF2B5EF4-FFF2-40B4-BE49-F238E27FC236}">
                <a16:creationId xmlns:a16="http://schemas.microsoft.com/office/drawing/2014/main" id="{007B5F5E-C281-A3D1-3A7E-3433864C230D}"/>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4761A1D4-1500-C77D-01DF-375701601964}"/>
              </a:ext>
            </a:extLst>
          </p:cNvPr>
          <p:cNvSpPr>
            <a:spLocks noGrp="1"/>
          </p:cNvSpPr>
          <p:nvPr>
            <p:ph type="sldNum" sz="quarter" idx="11"/>
          </p:nvPr>
        </p:nvSpPr>
        <p:spPr/>
        <p:txBody>
          <a:bodyPr/>
          <a:lstStyle/>
          <a:p>
            <a:fld id="{C99E46AF-EC69-4003-B99F-7251BF543429}" type="slidenum">
              <a:rPr lang="en-US" noProof="0" smtClean="0"/>
              <a:pPr/>
              <a:t>38</a:t>
            </a:fld>
            <a:endParaRPr lang="en-US" noProof="0" dirty="0"/>
          </a:p>
        </p:txBody>
      </p:sp>
      <p:sp>
        <p:nvSpPr>
          <p:cNvPr id="5" name="Rubrik 4">
            <a:extLst>
              <a:ext uri="{FF2B5EF4-FFF2-40B4-BE49-F238E27FC236}">
                <a16:creationId xmlns:a16="http://schemas.microsoft.com/office/drawing/2014/main" id="{521CAF5F-0E8C-4B3D-82C1-2BF17545E28E}"/>
              </a:ext>
            </a:extLst>
          </p:cNvPr>
          <p:cNvSpPr>
            <a:spLocks noGrp="1"/>
          </p:cNvSpPr>
          <p:nvPr>
            <p:ph type="title"/>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333333"/>
                </a:solidFill>
                <a:effectLst/>
                <a:uLnTx/>
                <a:uFillTx/>
                <a:ea typeface="+mj-ea"/>
                <a:cs typeface="+mj-cs"/>
              </a:rPr>
              <a:t>Ascom Myco 4</a:t>
            </a:r>
          </a:p>
        </p:txBody>
      </p:sp>
      <p:sp>
        <p:nvSpPr>
          <p:cNvPr id="6" name="Platshållare för text 5">
            <a:extLst>
              <a:ext uri="{FF2B5EF4-FFF2-40B4-BE49-F238E27FC236}">
                <a16:creationId xmlns:a16="http://schemas.microsoft.com/office/drawing/2014/main" id="{54A4D0BF-8421-0470-E363-97D2AFED38E8}"/>
              </a:ext>
            </a:extLst>
          </p:cNvPr>
          <p:cNvSpPr>
            <a:spLocks noGrp="1"/>
          </p:cNvSpPr>
          <p:nvPr>
            <p:ph type="body" sz="quarter" idx="12"/>
          </p:nvPr>
        </p:nvSpPr>
        <p:spPr>
          <a:xfrm>
            <a:off x="514800" y="1800000"/>
            <a:ext cx="5400000" cy="4656501"/>
          </a:xfrm>
        </p:spPr>
        <p:txBody>
          <a:bodyPr/>
          <a:lstStyle/>
          <a:p>
            <a:pPr marL="0" marR="0" lvl="0" indent="0" algn="l" defTabSz="914400" rtl="0" eaLnBrk="1" fontAlgn="auto" latinLnBrk="0" hangingPunct="1">
              <a:lnSpc>
                <a:spcPts val="2400"/>
              </a:lnSpc>
              <a:spcAft>
                <a:spcPts val="0"/>
              </a:spcAft>
              <a:buClr>
                <a:srgbClr val="333333"/>
              </a:buClr>
              <a:buSzTx/>
              <a:buFontTx/>
              <a:buNone/>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An extremely capable ruggedized smartphone designed with multi-color top LED notification beacon, a large 5.5” multitouch display, hot- swappable battery, several multi-functional programable buttons, and professional fast charging options.</a:t>
            </a:r>
          </a:p>
          <a:p>
            <a:pPr marL="0" marR="0" lvl="0" indent="0" algn="l" defTabSz="914400" rtl="0" eaLnBrk="1" fontAlgn="auto" latinLnBrk="0" hangingPunct="1">
              <a:lnSpc>
                <a:spcPts val="2400"/>
              </a:lnSpc>
              <a:spcAft>
                <a:spcPts val="0"/>
              </a:spcAft>
              <a:buClr>
                <a:srgbClr val="333333"/>
              </a:buClr>
              <a:buSzTx/>
              <a:buFontTx/>
              <a:buNone/>
              <a:tabLst/>
              <a:defRPr/>
            </a:pPr>
            <a:r>
              <a:rPr kumimoji="0" lang="en-US" sz="1600" b="0" i="0" u="none" strike="noStrike" kern="1200" cap="none" spc="30" normalizeH="0" baseline="0" noProof="0" dirty="0">
                <a:ln>
                  <a:noFill/>
                </a:ln>
                <a:solidFill>
                  <a:srgbClr val="333333"/>
                </a:solidFill>
                <a:effectLst/>
                <a:uLnTx/>
                <a:uFillTx/>
                <a:latin typeface="Proxima Nova" panose="02000506030000020004" pitchFamily="2" charset="0"/>
                <a:ea typeface="+mn-ea"/>
                <a:cs typeface="+mn-cs"/>
              </a:rPr>
              <a:t>A wide array of location technologies.</a:t>
            </a:r>
          </a:p>
        </p:txBody>
      </p:sp>
      <p:grpSp>
        <p:nvGrpSpPr>
          <p:cNvPr id="8" name="Group 33">
            <a:extLst>
              <a:ext uri="{FF2B5EF4-FFF2-40B4-BE49-F238E27FC236}">
                <a16:creationId xmlns:a16="http://schemas.microsoft.com/office/drawing/2014/main" id="{1DCB2AF2-98AE-4165-A130-36F2C9C6D1B1}"/>
              </a:ext>
            </a:extLst>
          </p:cNvPr>
          <p:cNvGrpSpPr/>
          <p:nvPr/>
        </p:nvGrpSpPr>
        <p:grpSpPr>
          <a:xfrm>
            <a:off x="6667029" y="591344"/>
            <a:ext cx="5218275" cy="5675312"/>
            <a:chOff x="6995056" y="741363"/>
            <a:chExt cx="5218275" cy="5675312"/>
          </a:xfrm>
        </p:grpSpPr>
        <p:pic>
          <p:nvPicPr>
            <p:cNvPr id="9" name="Picture 15">
              <a:extLst>
                <a:ext uri="{FF2B5EF4-FFF2-40B4-BE49-F238E27FC236}">
                  <a16:creationId xmlns:a16="http://schemas.microsoft.com/office/drawing/2014/main" id="{4DD4A564-AE54-357D-C2B5-EA61FC266C8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9804399" y="1744044"/>
              <a:ext cx="2408932" cy="38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a:extLst>
                <a:ext uri="{FF2B5EF4-FFF2-40B4-BE49-F238E27FC236}">
                  <a16:creationId xmlns:a16="http://schemas.microsoft.com/office/drawing/2014/main" id="{1061948B-8063-0EDD-B5B6-7235413803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991971" y="1756740"/>
              <a:ext cx="1228517" cy="37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a:extLst>
                <a:ext uri="{FF2B5EF4-FFF2-40B4-BE49-F238E27FC236}">
                  <a16:creationId xmlns:a16="http://schemas.microsoft.com/office/drawing/2014/main" id="{43CB099B-E689-C6EF-6E57-9EA3B40D178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7148469" y="741363"/>
              <a:ext cx="1925845"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a:extLst>
                <a:ext uri="{FF2B5EF4-FFF2-40B4-BE49-F238E27FC236}">
                  <a16:creationId xmlns:a16="http://schemas.microsoft.com/office/drawing/2014/main" id="{37DB4939-B8EF-2576-AD07-4F115B3372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7068424" y="5407027"/>
              <a:ext cx="2106802" cy="100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a:extLst>
                <a:ext uri="{FF2B5EF4-FFF2-40B4-BE49-F238E27FC236}">
                  <a16:creationId xmlns:a16="http://schemas.microsoft.com/office/drawing/2014/main" id="{941BA21A-368F-642E-7A39-DC0392723C8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6995056" y="1609725"/>
              <a:ext cx="2278493" cy="4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8">
            <a:extLst>
              <a:ext uri="{FF2B5EF4-FFF2-40B4-BE49-F238E27FC236}">
                <a16:creationId xmlns:a16="http://schemas.microsoft.com/office/drawing/2014/main" id="{75FBC6CE-3369-E3E5-CF9E-19717F3014F1}"/>
              </a:ext>
            </a:extLst>
          </p:cNvPr>
          <p:cNvGrpSpPr/>
          <p:nvPr/>
        </p:nvGrpSpPr>
        <p:grpSpPr>
          <a:xfrm>
            <a:off x="661170" y="4168895"/>
            <a:ext cx="2212768" cy="1969155"/>
            <a:chOff x="4637418" y="3553222"/>
            <a:chExt cx="2485614" cy="2211963"/>
          </a:xfrm>
        </p:grpSpPr>
        <p:grpSp>
          <p:nvGrpSpPr>
            <p:cNvPr id="14" name="Group 22">
              <a:extLst>
                <a:ext uri="{FF2B5EF4-FFF2-40B4-BE49-F238E27FC236}">
                  <a16:creationId xmlns:a16="http://schemas.microsoft.com/office/drawing/2014/main" id="{EB76E2B4-86E4-A8F4-F910-38DD98561C6F}"/>
                </a:ext>
              </a:extLst>
            </p:cNvPr>
            <p:cNvGrpSpPr>
              <a:grpSpLocks noChangeAspect="1"/>
            </p:cNvGrpSpPr>
            <p:nvPr/>
          </p:nvGrpSpPr>
          <p:grpSpPr>
            <a:xfrm>
              <a:off x="5442065" y="3553222"/>
              <a:ext cx="842888" cy="424927"/>
              <a:chOff x="5441708" y="2769878"/>
              <a:chExt cx="1335363" cy="673200"/>
            </a:xfrm>
          </p:grpSpPr>
          <p:pic>
            <p:nvPicPr>
              <p:cNvPr id="17" name="Picture 25" descr="Text&#10;&#10;Description automatically generated">
                <a:extLst>
                  <a:ext uri="{FF2B5EF4-FFF2-40B4-BE49-F238E27FC236}">
                    <a16:creationId xmlns:a16="http://schemas.microsoft.com/office/drawing/2014/main" id="{AE548362-8D06-BBDE-1515-0F557B77E80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41708" y="2769878"/>
                <a:ext cx="1335363" cy="673200"/>
              </a:xfrm>
              <a:prstGeom prst="rect">
                <a:avLst/>
              </a:prstGeom>
            </p:spPr>
          </p:pic>
          <p:sp>
            <p:nvSpPr>
              <p:cNvPr id="18" name="Rectangle 26">
                <a:extLst>
                  <a:ext uri="{FF2B5EF4-FFF2-40B4-BE49-F238E27FC236}">
                    <a16:creationId xmlns:a16="http://schemas.microsoft.com/office/drawing/2014/main" id="{0D7C8CDE-D0D2-97F8-249E-2D0025EFD220}"/>
                  </a:ext>
                </a:extLst>
              </p:cNvPr>
              <p:cNvSpPr/>
              <p:nvPr/>
            </p:nvSpPr>
            <p:spPr>
              <a:xfrm>
                <a:off x="5441708" y="3222523"/>
                <a:ext cx="1302439" cy="220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pic>
          <p:nvPicPr>
            <p:cNvPr id="15" name="Picture 23" descr="A picture containing graphical user interface&#10;&#10;Description automatically generated">
              <a:extLst>
                <a:ext uri="{FF2B5EF4-FFF2-40B4-BE49-F238E27FC236}">
                  <a16:creationId xmlns:a16="http://schemas.microsoft.com/office/drawing/2014/main" id="{13AF4343-53B0-B887-AF73-094D0F15C38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35460" b="33141"/>
            <a:stretch/>
          </p:blipFill>
          <p:spPr>
            <a:xfrm>
              <a:off x="5390572" y="3966550"/>
              <a:ext cx="917743" cy="182910"/>
            </a:xfrm>
            <a:prstGeom prst="rect">
              <a:avLst/>
            </a:prstGeom>
          </p:spPr>
        </p:pic>
        <p:pic>
          <p:nvPicPr>
            <p:cNvPr id="16" name="Picture 24" descr="Diagram, timeline&#10;&#10;Description automatically generated">
              <a:extLst>
                <a:ext uri="{FF2B5EF4-FFF2-40B4-BE49-F238E27FC236}">
                  <a16:creationId xmlns:a16="http://schemas.microsoft.com/office/drawing/2014/main" id="{D36FD0C1-7EFA-4233-B044-1DDD2869B4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37418" y="4264801"/>
              <a:ext cx="2485614" cy="1500384"/>
            </a:xfrm>
            <a:prstGeom prst="rect">
              <a:avLst/>
            </a:prstGeom>
          </p:spPr>
        </p:pic>
      </p:grpSp>
      <p:pic>
        <p:nvPicPr>
          <p:cNvPr id="20" name="Picture 9" descr="Graphical user interface&#10;&#10;Description automatically generated with medium confidence">
            <a:extLst>
              <a:ext uri="{FF2B5EF4-FFF2-40B4-BE49-F238E27FC236}">
                <a16:creationId xmlns:a16="http://schemas.microsoft.com/office/drawing/2014/main" id="{14EDFE71-681F-B84E-7B96-209CC86FFB7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597172" y="4216812"/>
            <a:ext cx="170777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phic 20">
            <a:extLst>
              <a:ext uri="{FF2B5EF4-FFF2-40B4-BE49-F238E27FC236}">
                <a16:creationId xmlns:a16="http://schemas.microsoft.com/office/drawing/2014/main" id="{FF6B05A1-3A25-6DA6-A6D8-58E6C327F5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97172" y="5218728"/>
            <a:ext cx="1911240" cy="502958"/>
          </a:xfrm>
          <a:prstGeom prst="rect">
            <a:avLst/>
          </a:prstGeom>
        </p:spPr>
      </p:pic>
    </p:spTree>
    <p:extLst>
      <p:ext uri="{BB962C8B-B14F-4D97-AF65-F5344CB8AC3E}">
        <p14:creationId xmlns:p14="http://schemas.microsoft.com/office/powerpoint/2010/main" val="8444623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6458420A-A98D-AC76-B559-C728746BB864}"/>
              </a:ext>
            </a:extLst>
          </p:cNvPr>
          <p:cNvSpPr>
            <a:spLocks noGrp="1"/>
          </p:cNvSpPr>
          <p:nvPr>
            <p:ph type="subTitle" idx="1"/>
          </p:nvPr>
        </p:nvSpPr>
        <p:spPr>
          <a:xfrm>
            <a:off x="514801" y="1418849"/>
            <a:ext cx="5400000" cy="678891"/>
          </a:xfrm>
        </p:spPr>
        <p:txBody>
          <a:bodyPr/>
          <a:lstStyle/>
          <a:p>
            <a:r>
              <a:rPr lang="en-US" noProof="0" dirty="0"/>
              <a:t>Rugged design – Wi-Fi &amp;E Simple, elegant and effective</a:t>
            </a:r>
          </a:p>
        </p:txBody>
      </p:sp>
      <p:sp>
        <p:nvSpPr>
          <p:cNvPr id="3" name="Platshållare för sidfot 2">
            <a:extLst>
              <a:ext uri="{FF2B5EF4-FFF2-40B4-BE49-F238E27FC236}">
                <a16:creationId xmlns:a16="http://schemas.microsoft.com/office/drawing/2014/main" id="{007B5F5E-C281-A3D1-3A7E-3433864C230D}"/>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4761A1D4-1500-C77D-01DF-375701601964}"/>
              </a:ext>
            </a:extLst>
          </p:cNvPr>
          <p:cNvSpPr>
            <a:spLocks noGrp="1"/>
          </p:cNvSpPr>
          <p:nvPr>
            <p:ph type="sldNum" sz="quarter" idx="11"/>
          </p:nvPr>
        </p:nvSpPr>
        <p:spPr/>
        <p:txBody>
          <a:bodyPr/>
          <a:lstStyle/>
          <a:p>
            <a:fld id="{C99E46AF-EC69-4003-B99F-7251BF543429}" type="slidenum">
              <a:rPr lang="en-US" noProof="0" smtClean="0"/>
              <a:pPr/>
              <a:t>39</a:t>
            </a:fld>
            <a:endParaRPr lang="en-US" noProof="0" dirty="0"/>
          </a:p>
        </p:txBody>
      </p:sp>
      <p:sp>
        <p:nvSpPr>
          <p:cNvPr id="5" name="Rubrik 4">
            <a:extLst>
              <a:ext uri="{FF2B5EF4-FFF2-40B4-BE49-F238E27FC236}">
                <a16:creationId xmlns:a16="http://schemas.microsoft.com/office/drawing/2014/main" id="{521CAF5F-0E8C-4B3D-82C1-2BF17545E28E}"/>
              </a:ext>
            </a:extLst>
          </p:cNvPr>
          <p:cNvSpPr>
            <a:spLocks noGrp="1"/>
          </p:cNvSpPr>
          <p:nvPr>
            <p:ph type="title"/>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333333"/>
                </a:solidFill>
                <a:effectLst/>
                <a:uLnTx/>
                <a:uFillTx/>
                <a:ea typeface="+mj-ea"/>
                <a:cs typeface="+mj-cs"/>
              </a:rPr>
              <a:t>Ascom Myco 4</a:t>
            </a:r>
            <a:br>
              <a:rPr kumimoji="0" lang="en-US" sz="2800" b="0" i="0" u="none" strike="noStrike" kern="1200" cap="none" spc="0" normalizeH="0" baseline="0" noProof="0" dirty="0">
                <a:ln>
                  <a:noFill/>
                </a:ln>
                <a:solidFill>
                  <a:srgbClr val="333333"/>
                </a:solidFill>
                <a:effectLst/>
                <a:uLnTx/>
                <a:uFillTx/>
                <a:ea typeface="+mj-ea"/>
                <a:cs typeface="+mj-cs"/>
              </a:rPr>
            </a:br>
            <a:r>
              <a:rPr kumimoji="0" lang="en-US" sz="2800" b="0" i="0" u="none" strike="noStrike" kern="1200" cap="none" spc="0" normalizeH="0" baseline="0" noProof="0" dirty="0">
                <a:ln>
                  <a:noFill/>
                </a:ln>
                <a:solidFill>
                  <a:srgbClr val="333333"/>
                </a:solidFill>
                <a:effectLst/>
                <a:uLnTx/>
                <a:uFillTx/>
                <a:ea typeface="+mj-ea"/>
                <a:cs typeface="+mj-cs"/>
              </a:rPr>
              <a:t>– battery and charging</a:t>
            </a:r>
          </a:p>
        </p:txBody>
      </p:sp>
      <p:sp>
        <p:nvSpPr>
          <p:cNvPr id="6" name="Platshållare för text 5">
            <a:extLst>
              <a:ext uri="{FF2B5EF4-FFF2-40B4-BE49-F238E27FC236}">
                <a16:creationId xmlns:a16="http://schemas.microsoft.com/office/drawing/2014/main" id="{54A4D0BF-8421-0470-E363-97D2AFED38E8}"/>
              </a:ext>
            </a:extLst>
          </p:cNvPr>
          <p:cNvSpPr>
            <a:spLocks noGrp="1"/>
          </p:cNvSpPr>
          <p:nvPr>
            <p:ph type="body" sz="quarter" idx="12"/>
          </p:nvPr>
        </p:nvSpPr>
        <p:spPr>
          <a:xfrm>
            <a:off x="514800" y="2160000"/>
            <a:ext cx="5400000" cy="3742102"/>
          </a:xfrm>
        </p:spPr>
        <p:txBody>
          <a:bodyPr/>
          <a:lstStyle/>
          <a:p>
            <a:pPr marL="0" marR="0" lvl="0" indent="0" algn="l" defTabSz="914400" rtl="0" eaLnBrk="1" fontAlgn="auto" latinLnBrk="0" hangingPunct="1">
              <a:lnSpc>
                <a:spcPts val="2400"/>
              </a:lnSpc>
              <a:spcAft>
                <a:spcPts val="0"/>
              </a:spcAft>
              <a:buClr>
                <a:srgbClr val="333333"/>
              </a:buClr>
              <a:buSzTx/>
              <a:buFontTx/>
              <a:buNone/>
              <a:tabLst/>
              <a:defRPr/>
            </a:pPr>
            <a:r>
              <a:rPr kumimoji="0" lang="en-US" sz="1600" b="0" i="0" u="none" strike="noStrike" kern="1200" cap="none" spc="30" normalizeH="0" baseline="0" noProof="0" dirty="0">
                <a:ln>
                  <a:noFill/>
                </a:ln>
                <a:effectLst/>
                <a:uLnTx/>
                <a:uFillTx/>
                <a:latin typeface="+mj-lt"/>
                <a:ea typeface="+mn-ea"/>
                <a:cs typeface="+mn-cs"/>
              </a:rPr>
              <a:t>Higher capacity hot-swappable battery</a:t>
            </a:r>
          </a:p>
          <a:p>
            <a:pPr>
              <a:lnSpc>
                <a:spcPts val="2400"/>
              </a:lnSpc>
              <a:buClr>
                <a:srgbClr val="333333"/>
              </a:buClr>
              <a:defRPr/>
            </a:pPr>
            <a:r>
              <a:rPr kumimoji="0" lang="en-US" sz="1600" b="0" i="0" u="none" strike="noStrike" kern="1200" cap="none" spc="30" normalizeH="0" baseline="0" noProof="0" dirty="0">
                <a:ln>
                  <a:noFill/>
                </a:ln>
                <a:effectLst/>
                <a:uLnTx/>
                <a:uFillTx/>
                <a:latin typeface="Proxima Nova" panose="02000506030000020004" pitchFamily="2" charset="0"/>
                <a:ea typeface="+mn-ea"/>
                <a:cs typeface="+mn-cs"/>
              </a:rPr>
              <a:t>Intelligent 4000mAh battery - via API, it is possible to read battery health information.</a:t>
            </a:r>
          </a:p>
          <a:p>
            <a:pPr>
              <a:lnSpc>
                <a:spcPts val="2400"/>
              </a:lnSpc>
              <a:buClr>
                <a:srgbClr val="333333"/>
              </a:buClr>
              <a:defRPr/>
            </a:pPr>
            <a:endParaRPr kumimoji="0" lang="en-US" sz="1600" b="0" i="0" u="none" strike="noStrike" kern="1200" cap="none" spc="30" normalizeH="0" baseline="0" noProof="0" dirty="0">
              <a:ln>
                <a:noFill/>
              </a:ln>
              <a:effectLst/>
              <a:uLnTx/>
              <a:uFillTx/>
              <a:latin typeface="Proxima Nova" panose="02000506030000020004" pitchFamily="2" charset="0"/>
              <a:ea typeface="+mn-ea"/>
              <a:cs typeface="+mn-cs"/>
            </a:endParaRPr>
          </a:p>
          <a:p>
            <a:pPr>
              <a:lnSpc>
                <a:spcPts val="2400"/>
              </a:lnSpc>
              <a:buClr>
                <a:srgbClr val="333333"/>
              </a:buClr>
              <a:defRPr/>
            </a:pPr>
            <a:r>
              <a:rPr kumimoji="0" lang="en-US" sz="1600" b="0" i="0" u="none" strike="noStrike" kern="1200" cap="none" spc="30" normalizeH="0" baseline="0" noProof="0" dirty="0">
                <a:ln>
                  <a:noFill/>
                </a:ln>
                <a:effectLst/>
                <a:uLnTx/>
                <a:uFillTx/>
                <a:latin typeface="+mj-lt"/>
                <a:ea typeface="+mn-ea"/>
                <a:cs typeface="+mn-cs"/>
              </a:rPr>
              <a:t>Ascom CIC + USB-C interfaces</a:t>
            </a:r>
          </a:p>
          <a:p>
            <a:pPr>
              <a:lnSpc>
                <a:spcPts val="2400"/>
              </a:lnSpc>
              <a:buClr>
                <a:srgbClr val="333333"/>
              </a:buClr>
              <a:defRPr/>
            </a:pPr>
            <a:r>
              <a:rPr kumimoji="0" lang="en-US" sz="1600" b="0" i="0" u="none" strike="noStrike" kern="1200" cap="none" spc="30" normalizeH="0" baseline="0" noProof="0" dirty="0">
                <a:ln>
                  <a:noFill/>
                </a:ln>
                <a:effectLst/>
                <a:uLnTx/>
                <a:uFillTx/>
                <a:latin typeface="Proxima Nova" panose="02000506030000020004" pitchFamily="2" charset="0"/>
                <a:ea typeface="+mn-ea"/>
                <a:cs typeface="+mn-cs"/>
              </a:rPr>
              <a:t>Backward compatible CIC interface common to the Myco family of product – with a new USB-C charging and data port. This allow Myco 4 to be charged with standard USB-C charger commonly available for consumer devices.</a:t>
            </a:r>
          </a:p>
        </p:txBody>
      </p:sp>
      <p:grpSp>
        <p:nvGrpSpPr>
          <p:cNvPr id="8" name="Group 33">
            <a:extLst>
              <a:ext uri="{FF2B5EF4-FFF2-40B4-BE49-F238E27FC236}">
                <a16:creationId xmlns:a16="http://schemas.microsoft.com/office/drawing/2014/main" id="{1DCB2AF2-98AE-4165-A130-36F2C9C6D1B1}"/>
              </a:ext>
            </a:extLst>
          </p:cNvPr>
          <p:cNvGrpSpPr/>
          <p:nvPr/>
        </p:nvGrpSpPr>
        <p:grpSpPr>
          <a:xfrm>
            <a:off x="6667029" y="591344"/>
            <a:ext cx="5218275" cy="5675312"/>
            <a:chOff x="6995056" y="741363"/>
            <a:chExt cx="5218275" cy="5675312"/>
          </a:xfrm>
        </p:grpSpPr>
        <p:pic>
          <p:nvPicPr>
            <p:cNvPr id="9" name="Picture 15">
              <a:extLst>
                <a:ext uri="{FF2B5EF4-FFF2-40B4-BE49-F238E27FC236}">
                  <a16:creationId xmlns:a16="http://schemas.microsoft.com/office/drawing/2014/main" id="{4DD4A564-AE54-357D-C2B5-EA61FC266C8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9804399" y="1744044"/>
              <a:ext cx="2408932" cy="38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a:extLst>
                <a:ext uri="{FF2B5EF4-FFF2-40B4-BE49-F238E27FC236}">
                  <a16:creationId xmlns:a16="http://schemas.microsoft.com/office/drawing/2014/main" id="{1061948B-8063-0EDD-B5B6-72354138030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8991971" y="1756740"/>
              <a:ext cx="1228517" cy="37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a:extLst>
                <a:ext uri="{FF2B5EF4-FFF2-40B4-BE49-F238E27FC236}">
                  <a16:creationId xmlns:a16="http://schemas.microsoft.com/office/drawing/2014/main" id="{43CB099B-E689-C6EF-6E57-9EA3B40D178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7148469" y="741363"/>
              <a:ext cx="1925845"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a:extLst>
                <a:ext uri="{FF2B5EF4-FFF2-40B4-BE49-F238E27FC236}">
                  <a16:creationId xmlns:a16="http://schemas.microsoft.com/office/drawing/2014/main" id="{37DB4939-B8EF-2576-AD07-4F115B3372E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7068424" y="5407027"/>
              <a:ext cx="2106802" cy="100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a:extLst>
                <a:ext uri="{FF2B5EF4-FFF2-40B4-BE49-F238E27FC236}">
                  <a16:creationId xmlns:a16="http://schemas.microsoft.com/office/drawing/2014/main" id="{941BA21A-368F-642E-7A39-DC0392723C8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6995056" y="1609725"/>
              <a:ext cx="2278493" cy="4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56472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4">
            <a:extLst>
              <a:ext uri="{FF2B5EF4-FFF2-40B4-BE49-F238E27FC236}">
                <a16:creationId xmlns:a16="http://schemas.microsoft.com/office/drawing/2014/main" id="{F9DABFFD-15FF-FD57-FE3A-60B0C1E522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295" r="-1" b="-1"/>
          <a:stretch/>
        </p:blipFill>
        <p:spPr>
          <a:xfrm>
            <a:off x="20" y="0"/>
            <a:ext cx="12191980" cy="3797164"/>
          </a:xfrm>
          <a:prstGeom prst="rect">
            <a:avLst/>
          </a:prstGeom>
          <a:noFill/>
        </p:spPr>
      </p:pic>
      <p:pic>
        <p:nvPicPr>
          <p:cNvPr id="41" name="Picture Placeholder 34">
            <a:extLst>
              <a:ext uri="{FF2B5EF4-FFF2-40B4-BE49-F238E27FC236}">
                <a16:creationId xmlns:a16="http://schemas.microsoft.com/office/drawing/2014/main" id="{7CF28B2B-9E7C-6EAA-47AF-7B8173111B8B}"/>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4849" r="4849"/>
          <a:stretch/>
        </p:blipFill>
        <p:spPr>
          <a:noFill/>
        </p:spPr>
      </p:pic>
      <p:sp>
        <p:nvSpPr>
          <p:cNvPr id="3" name="Title 2">
            <a:extLst>
              <a:ext uri="{FF2B5EF4-FFF2-40B4-BE49-F238E27FC236}">
                <a16:creationId xmlns:a16="http://schemas.microsoft.com/office/drawing/2014/main" id="{61AA527E-ED3D-585F-BA01-B234D6420EE2}"/>
              </a:ext>
            </a:extLst>
          </p:cNvPr>
          <p:cNvSpPr>
            <a:spLocks noGrp="1"/>
          </p:cNvSpPr>
          <p:nvPr>
            <p:ph type="title"/>
          </p:nvPr>
        </p:nvSpPr>
        <p:spPr/>
        <p:txBody>
          <a:bodyPr vert="horz" lIns="91440" tIns="45720" rIns="91440" bIns="45720" rtlCol="0" anchor="b" anchorCtr="0">
            <a:normAutofit/>
          </a:bodyPr>
          <a:lstStyle/>
          <a:p>
            <a:r>
              <a:rPr lang="en-US" noProof="0" dirty="0"/>
              <a:t>Welcome and introductions</a:t>
            </a:r>
          </a:p>
        </p:txBody>
      </p:sp>
      <p:sp>
        <p:nvSpPr>
          <p:cNvPr id="47" name="Text Placeholder 46">
            <a:extLst>
              <a:ext uri="{FF2B5EF4-FFF2-40B4-BE49-F238E27FC236}">
                <a16:creationId xmlns:a16="http://schemas.microsoft.com/office/drawing/2014/main" id="{3E0B51BF-0C96-749B-1CB2-D4CFB03423BD}"/>
              </a:ext>
            </a:extLst>
          </p:cNvPr>
          <p:cNvSpPr>
            <a:spLocks noGrp="1"/>
          </p:cNvSpPr>
          <p:nvPr>
            <p:ph type="subTitle" idx="1"/>
          </p:nvPr>
        </p:nvSpPr>
        <p:spPr/>
        <p:txBody>
          <a:bodyPr/>
          <a:lstStyle/>
          <a:p>
            <a:r>
              <a:rPr lang="en-US" noProof="0" dirty="0"/>
              <a:t>Ascom Myco 4</a:t>
            </a:r>
          </a:p>
        </p:txBody>
      </p:sp>
    </p:spTree>
    <p:extLst>
      <p:ext uri="{BB962C8B-B14F-4D97-AF65-F5344CB8AC3E}">
        <p14:creationId xmlns:p14="http://schemas.microsoft.com/office/powerpoint/2010/main" val="206746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13">
            <a:extLst>
              <a:ext uri="{FF2B5EF4-FFF2-40B4-BE49-F238E27FC236}">
                <a16:creationId xmlns:a16="http://schemas.microsoft.com/office/drawing/2014/main" id="{E6AE66A4-EBF5-C3F2-07D8-6B21A07D36B7}"/>
              </a:ext>
            </a:extLst>
          </p:cNvPr>
          <p:cNvSpPr>
            <a:spLocks noGrp="1"/>
          </p:cNvSpPr>
          <p:nvPr>
            <p:ph type="subTitle" idx="1"/>
          </p:nvPr>
        </p:nvSpPr>
        <p:spPr>
          <a:xfrm>
            <a:off x="514801" y="992965"/>
            <a:ext cx="5400000" cy="338400"/>
          </a:xfrm>
        </p:spPr>
        <p:txBody>
          <a:bodyPr/>
          <a:lstStyle/>
          <a:p>
            <a:r>
              <a:rPr lang="en-US" noProof="0" dirty="0"/>
              <a:t>Different modules available</a:t>
            </a:r>
          </a:p>
        </p:txBody>
      </p:sp>
      <p:sp>
        <p:nvSpPr>
          <p:cNvPr id="9" name="Footer Placeholder 8">
            <a:extLst>
              <a:ext uri="{FF2B5EF4-FFF2-40B4-BE49-F238E27FC236}">
                <a16:creationId xmlns:a16="http://schemas.microsoft.com/office/drawing/2014/main" id="{1DF6F166-A73A-4ADE-F868-5EEC4EE91478}"/>
              </a:ext>
            </a:extLst>
          </p:cNvPr>
          <p:cNvSpPr>
            <a:spLocks noGrp="1"/>
          </p:cNvSpPr>
          <p:nvPr>
            <p:ph type="ftr" sz="quarter" idx="10"/>
          </p:nvPr>
        </p:nvSpPr>
        <p:spPr/>
        <p:txBody>
          <a:bodyPr/>
          <a:lstStyle/>
          <a:p>
            <a:pPr>
              <a:defRPr/>
            </a:pPr>
            <a:r>
              <a:rPr lang="en-US" noProof="0" dirty="0"/>
              <a:t>Ascom Myco 4 – Sales Deck </a:t>
            </a:r>
          </a:p>
        </p:txBody>
      </p:sp>
      <p:sp>
        <p:nvSpPr>
          <p:cNvPr id="10" name="Slide Number Placeholder 9">
            <a:extLst>
              <a:ext uri="{FF2B5EF4-FFF2-40B4-BE49-F238E27FC236}">
                <a16:creationId xmlns:a16="http://schemas.microsoft.com/office/drawing/2014/main" id="{46F3D5CA-E306-70C2-2E78-F6DE5AD8D78C}"/>
              </a:ext>
            </a:extLst>
          </p:cNvPr>
          <p:cNvSpPr>
            <a:spLocks noGrp="1"/>
          </p:cNvSpPr>
          <p:nvPr>
            <p:ph type="sldNum" sz="quarter" idx="11"/>
          </p:nvPr>
        </p:nvSpPr>
        <p:spPr/>
        <p:txBody>
          <a:bodyPr/>
          <a:lstStyle/>
          <a:p>
            <a:pPr>
              <a:defRPr/>
            </a:pPr>
            <a:fld id="{BFB875A3-F531-464F-8085-BB185767AABA}" type="slidenum">
              <a:rPr lang="en-US" noProof="0" smtClean="0"/>
              <a:pPr>
                <a:defRPr/>
              </a:pPr>
              <a:t>40</a:t>
            </a:fld>
            <a:endParaRPr lang="en-US" noProof="0" dirty="0"/>
          </a:p>
        </p:txBody>
      </p:sp>
      <p:sp>
        <p:nvSpPr>
          <p:cNvPr id="13" name="Title 12">
            <a:extLst>
              <a:ext uri="{FF2B5EF4-FFF2-40B4-BE49-F238E27FC236}">
                <a16:creationId xmlns:a16="http://schemas.microsoft.com/office/drawing/2014/main" id="{5E54D04E-C8E6-5E5C-B4B2-3EC1D68BC729}"/>
              </a:ext>
            </a:extLst>
          </p:cNvPr>
          <p:cNvSpPr>
            <a:spLocks noGrp="1"/>
          </p:cNvSpPr>
          <p:nvPr>
            <p:ph type="title"/>
          </p:nvPr>
        </p:nvSpPr>
        <p:spPr/>
        <p:txBody>
          <a:bodyPr/>
          <a:lstStyle/>
          <a:p>
            <a:r>
              <a:rPr lang="en-US" noProof="0" dirty="0"/>
              <a:t>Charger module – desktop use</a:t>
            </a:r>
          </a:p>
        </p:txBody>
      </p:sp>
      <p:sp>
        <p:nvSpPr>
          <p:cNvPr id="15" name="Text Placeholder 14">
            <a:extLst>
              <a:ext uri="{FF2B5EF4-FFF2-40B4-BE49-F238E27FC236}">
                <a16:creationId xmlns:a16="http://schemas.microsoft.com/office/drawing/2014/main" id="{B6FBDDDF-CF63-D7B2-C1ED-9AC940F7DCF2}"/>
              </a:ext>
            </a:extLst>
          </p:cNvPr>
          <p:cNvSpPr>
            <a:spLocks noGrp="1"/>
          </p:cNvSpPr>
          <p:nvPr>
            <p:ph type="body" sz="quarter" idx="12"/>
          </p:nvPr>
        </p:nvSpPr>
        <p:spPr>
          <a:xfrm>
            <a:off x="514800" y="1775614"/>
            <a:ext cx="5400000" cy="3117850"/>
          </a:xfrm>
        </p:spPr>
        <p:txBody>
          <a:bodyPr/>
          <a:lstStyle/>
          <a:p>
            <a:pPr marL="285750" indent="-285750">
              <a:buFont typeface="System Font Regular"/>
              <a:buChar char="−"/>
            </a:pPr>
            <a:r>
              <a:rPr lang="en-US" noProof="0" dirty="0"/>
              <a:t>The charging modules need to be powered by at least 18W USB-C power supply</a:t>
            </a:r>
          </a:p>
          <a:p>
            <a:pPr marL="285750" indent="-285750">
              <a:buFont typeface="System Font Regular"/>
              <a:buChar char="−"/>
            </a:pPr>
            <a:r>
              <a:rPr lang="en-US" noProof="0" dirty="0"/>
              <a:t>Please use 660736 Power Supply and 660737 USB-C cable, already available in price list</a:t>
            </a:r>
          </a:p>
          <a:p>
            <a:pPr marL="285750" indent="-285750">
              <a:buFont typeface="System Font Regular"/>
              <a:buChar char="−"/>
            </a:pPr>
            <a:endParaRPr lang="en-US" noProof="0" dirty="0"/>
          </a:p>
        </p:txBody>
      </p:sp>
      <p:pic>
        <p:nvPicPr>
          <p:cNvPr id="18" name="Picture Placeholder 17" descr="A cell phone in a charging device&#10;&#10;Description automatically generated">
            <a:extLst>
              <a:ext uri="{FF2B5EF4-FFF2-40B4-BE49-F238E27FC236}">
                <a16:creationId xmlns:a16="http://schemas.microsoft.com/office/drawing/2014/main" id="{8DF0ED32-2DB5-2028-D64D-8FE92FFB46C2}"/>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l="12488" r="12488"/>
          <a:stretch/>
        </p:blipFill>
        <p:spPr/>
      </p:pic>
    </p:spTree>
    <p:extLst>
      <p:ext uri="{BB962C8B-B14F-4D97-AF65-F5344CB8AC3E}">
        <p14:creationId xmlns:p14="http://schemas.microsoft.com/office/powerpoint/2010/main" val="60622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F4EC94CC-AA3C-5611-A3F1-4E6F0EE6150D}"/>
              </a:ext>
            </a:extLst>
          </p:cNvPr>
          <p:cNvSpPr>
            <a:spLocks noGrp="1"/>
          </p:cNvSpPr>
          <p:nvPr>
            <p:ph type="subTitle" idx="1"/>
          </p:nvPr>
        </p:nvSpPr>
        <p:spPr/>
        <p:txBody>
          <a:bodyPr/>
          <a:lstStyle/>
          <a:p>
            <a:r>
              <a:rPr lang="en-US" noProof="0" dirty="0"/>
              <a:t>Three different modules available</a:t>
            </a:r>
          </a:p>
          <a:p>
            <a:endParaRPr lang="en-US" noProof="0" dirty="0"/>
          </a:p>
        </p:txBody>
      </p:sp>
      <p:sp>
        <p:nvSpPr>
          <p:cNvPr id="3" name="Footer Placeholder 2">
            <a:extLst>
              <a:ext uri="{FF2B5EF4-FFF2-40B4-BE49-F238E27FC236}">
                <a16:creationId xmlns:a16="http://schemas.microsoft.com/office/drawing/2014/main" id="{F7293CAA-F73B-0C92-28A4-8B5258EE3069}"/>
              </a:ext>
            </a:extLst>
          </p:cNvPr>
          <p:cNvSpPr>
            <a:spLocks noGrp="1"/>
          </p:cNvSpPr>
          <p:nvPr>
            <p:ph type="ftr" sz="quarter" idx="10"/>
          </p:nvPr>
        </p:nvSpPr>
        <p:spPr/>
        <p:txBody>
          <a:bodyPr/>
          <a:lstStyle/>
          <a:p>
            <a:r>
              <a:rPr lang="en-US" noProof="0" dirty="0"/>
              <a:t>Ascom Myco 4 – Sales Deck </a:t>
            </a:r>
          </a:p>
        </p:txBody>
      </p:sp>
      <p:sp>
        <p:nvSpPr>
          <p:cNvPr id="4" name="Slide Number Placeholder 3">
            <a:extLst>
              <a:ext uri="{FF2B5EF4-FFF2-40B4-BE49-F238E27FC236}">
                <a16:creationId xmlns:a16="http://schemas.microsoft.com/office/drawing/2014/main" id="{C50C9374-91FC-CC90-FB12-828F6589DB8F}"/>
              </a:ext>
            </a:extLst>
          </p:cNvPr>
          <p:cNvSpPr>
            <a:spLocks noGrp="1"/>
          </p:cNvSpPr>
          <p:nvPr>
            <p:ph type="sldNum" sz="quarter" idx="11"/>
          </p:nvPr>
        </p:nvSpPr>
        <p:spPr/>
        <p:txBody>
          <a:bodyPr/>
          <a:lstStyle/>
          <a:p>
            <a:fld id="{C99E46AF-EC69-4003-B99F-7251BF543429}" type="slidenum">
              <a:rPr lang="en-US" noProof="0" smtClean="0"/>
              <a:pPr/>
              <a:t>41</a:t>
            </a:fld>
            <a:endParaRPr lang="en-US" noProof="0" dirty="0"/>
          </a:p>
        </p:txBody>
      </p:sp>
      <p:sp>
        <p:nvSpPr>
          <p:cNvPr id="7" name="Title 6">
            <a:extLst>
              <a:ext uri="{FF2B5EF4-FFF2-40B4-BE49-F238E27FC236}">
                <a16:creationId xmlns:a16="http://schemas.microsoft.com/office/drawing/2014/main" id="{57F2488D-886F-D541-5A99-956059830C56}"/>
              </a:ext>
            </a:extLst>
          </p:cNvPr>
          <p:cNvSpPr>
            <a:spLocks noGrp="1"/>
          </p:cNvSpPr>
          <p:nvPr>
            <p:ph type="title"/>
          </p:nvPr>
        </p:nvSpPr>
        <p:spPr/>
        <p:txBody>
          <a:bodyPr/>
          <a:lstStyle/>
          <a:p>
            <a:r>
              <a:rPr lang="en-US" noProof="0" dirty="0"/>
              <a:t>Combine any 5 modules to a charging rack</a:t>
            </a:r>
          </a:p>
        </p:txBody>
      </p:sp>
      <p:sp>
        <p:nvSpPr>
          <p:cNvPr id="9" name="Text Placeholder 8">
            <a:extLst>
              <a:ext uri="{FF2B5EF4-FFF2-40B4-BE49-F238E27FC236}">
                <a16:creationId xmlns:a16="http://schemas.microsoft.com/office/drawing/2014/main" id="{E6222671-908C-6F8E-7E06-2D17678E6B28}"/>
              </a:ext>
            </a:extLst>
          </p:cNvPr>
          <p:cNvSpPr>
            <a:spLocks noGrp="1"/>
          </p:cNvSpPr>
          <p:nvPr>
            <p:ph type="body" sz="quarter" idx="12"/>
          </p:nvPr>
        </p:nvSpPr>
        <p:spPr/>
        <p:txBody>
          <a:bodyPr/>
          <a:lstStyle/>
          <a:p>
            <a:pPr marL="285750" indent="-285750">
              <a:buFont typeface="System Font Regular"/>
              <a:buChar char="−"/>
            </a:pPr>
            <a:r>
              <a:rPr lang="en-US" noProof="0" dirty="0"/>
              <a:t>Single handset charger module</a:t>
            </a:r>
          </a:p>
          <a:p>
            <a:pPr marL="285750" indent="-285750">
              <a:buFont typeface="System Font Regular"/>
              <a:buChar char="−"/>
            </a:pPr>
            <a:r>
              <a:rPr lang="en-US" noProof="0" dirty="0"/>
              <a:t>Handset + battery charger module</a:t>
            </a:r>
          </a:p>
          <a:p>
            <a:pPr marL="285750" indent="-285750">
              <a:buFont typeface="System Font Regular"/>
              <a:buChar char="−"/>
            </a:pPr>
            <a:r>
              <a:rPr lang="en-US" noProof="0" dirty="0"/>
              <a:t>Charger module for 4 batteries</a:t>
            </a:r>
          </a:p>
          <a:p>
            <a:pPr marL="285750" indent="-285750">
              <a:buFont typeface="System Font Regular"/>
              <a:buChar char="−"/>
            </a:pPr>
            <a:r>
              <a:rPr lang="en-US" noProof="0" dirty="0"/>
              <a:t>Any combination of five charging modules can be used in a charging rack</a:t>
            </a:r>
          </a:p>
          <a:p>
            <a:pPr marL="285750" indent="-285750">
              <a:buFont typeface="System Font Regular"/>
              <a:buChar char="−"/>
            </a:pPr>
            <a:r>
              <a:rPr lang="en-US" noProof="0" dirty="0"/>
              <a:t>Charger base has a built-in power supply</a:t>
            </a:r>
          </a:p>
          <a:p>
            <a:pPr marL="285750" indent="-285750">
              <a:buFont typeface="Arial" panose="020B0604020202020204" pitchFamily="34" charset="0"/>
              <a:buChar char="•"/>
            </a:pPr>
            <a:endParaRPr lang="en-US" noProof="0" dirty="0"/>
          </a:p>
        </p:txBody>
      </p:sp>
      <p:sp>
        <p:nvSpPr>
          <p:cNvPr id="11" name="Picture Placeholder 1">
            <a:extLst>
              <a:ext uri="{FF2B5EF4-FFF2-40B4-BE49-F238E27FC236}">
                <a16:creationId xmlns:a16="http://schemas.microsoft.com/office/drawing/2014/main" id="{3E7577DB-F7F4-B21A-6D4B-D6D11B482341}"/>
              </a:ext>
            </a:extLst>
          </p:cNvPr>
          <p:cNvSpPr txBox="1">
            <a:spLocks/>
          </p:cNvSpPr>
          <p:nvPr/>
        </p:nvSpPr>
        <p:spPr>
          <a:xfrm>
            <a:off x="6226588" y="1636512"/>
            <a:ext cx="5359629" cy="3098183"/>
          </a:xfrm>
          <a:prstGeom prst="rect">
            <a:avLst/>
          </a:prstGeom>
        </p:spPr>
        <p:txBody>
          <a:bodyPr vert="horz" lIns="91440" tIns="45720" rIns="91440" bIns="45720" rtlCol="0" anchor="ctr">
            <a:noAutofit/>
          </a:bodyPr>
          <a:lstStyle>
            <a:defPPr>
              <a:defRPr lang="sv-SE"/>
            </a:defPPr>
            <a:lvl1pPr algn="r" rtl="0" eaLnBrk="0" fontAlgn="base" hangingPunct="0">
              <a:spcBef>
                <a:spcPct val="0"/>
              </a:spcBef>
              <a:spcAft>
                <a:spcPct val="0"/>
              </a:spcAft>
              <a:defRPr sz="800"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noProof="0" dirty="0"/>
              <a:t> </a:t>
            </a:r>
          </a:p>
        </p:txBody>
      </p:sp>
      <p:pic>
        <p:nvPicPr>
          <p:cNvPr id="12" name="Picture 11" descr="A group of cell phones in a charging station&#10;&#10;Description automatically generated">
            <a:extLst>
              <a:ext uri="{FF2B5EF4-FFF2-40B4-BE49-F238E27FC236}">
                <a16:creationId xmlns:a16="http://schemas.microsoft.com/office/drawing/2014/main" id="{D4F5742A-9E0B-CE85-34BD-4EEDD67EB0F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655599" y="2654007"/>
            <a:ext cx="3424882" cy="2569346"/>
          </a:xfrm>
          <a:prstGeom prst="rect">
            <a:avLst/>
          </a:prstGeom>
        </p:spPr>
      </p:pic>
      <p:pic>
        <p:nvPicPr>
          <p:cNvPr id="13" name="Picture 12" descr="A group of cell phones in a charging station&#10;&#10;Description automatically generated">
            <a:extLst>
              <a:ext uri="{FF2B5EF4-FFF2-40B4-BE49-F238E27FC236}">
                <a16:creationId xmlns:a16="http://schemas.microsoft.com/office/drawing/2014/main" id="{90B21AA7-5C0C-1C51-8B27-B1D6856FCD9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93825" y="1418062"/>
            <a:ext cx="3424883" cy="2569347"/>
          </a:xfrm>
          <a:prstGeom prst="rect">
            <a:avLst/>
          </a:prstGeom>
        </p:spPr>
      </p:pic>
      <p:pic>
        <p:nvPicPr>
          <p:cNvPr id="14" name="Picture 13" descr="A white electrical device with holes&#10;&#10;Description automatically generated">
            <a:extLst>
              <a:ext uri="{FF2B5EF4-FFF2-40B4-BE49-F238E27FC236}">
                <a16:creationId xmlns:a16="http://schemas.microsoft.com/office/drawing/2014/main" id="{35C8DB78-03EA-2B63-4445-705F7E227F5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8754"/>
          <a:stretch/>
        </p:blipFill>
        <p:spPr>
          <a:xfrm>
            <a:off x="9102211" y="1331354"/>
            <a:ext cx="3001578" cy="1920461"/>
          </a:xfrm>
          <a:prstGeom prst="rect">
            <a:avLst/>
          </a:prstGeom>
        </p:spPr>
      </p:pic>
      <p:pic>
        <p:nvPicPr>
          <p:cNvPr id="16" name="Picture 15" descr="A white and black rectangular object&#10;&#10;Description automatically generated">
            <a:extLst>
              <a:ext uri="{FF2B5EF4-FFF2-40B4-BE49-F238E27FC236}">
                <a16:creationId xmlns:a16="http://schemas.microsoft.com/office/drawing/2014/main" id="{30BCA486-EBE7-D9E1-DD16-48174DB6C6F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87757" y="3378250"/>
            <a:ext cx="3582337" cy="2687470"/>
          </a:xfrm>
          <a:prstGeom prst="rect">
            <a:avLst/>
          </a:prstGeom>
        </p:spPr>
      </p:pic>
    </p:spTree>
    <p:extLst>
      <p:ext uri="{BB962C8B-B14F-4D97-AF65-F5344CB8AC3E}">
        <p14:creationId xmlns:p14="http://schemas.microsoft.com/office/powerpoint/2010/main" val="1976218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FE9535-146E-8E93-4C91-8CCCDFBB1D56}"/>
              </a:ext>
            </a:extLst>
          </p:cNvPr>
          <p:cNvSpPr>
            <a:spLocks noGrp="1"/>
          </p:cNvSpPr>
          <p:nvPr>
            <p:ph type="ftr" sz="quarter" idx="10"/>
          </p:nvPr>
        </p:nvSpPr>
        <p:spPr/>
        <p:txBody>
          <a:bodyPr/>
          <a:lstStyle/>
          <a:p>
            <a:r>
              <a:rPr lang="en-US" noProof="0" dirty="0"/>
              <a:t>Ascom Myco 4 – Sales Deck </a:t>
            </a:r>
          </a:p>
        </p:txBody>
      </p:sp>
      <p:sp>
        <p:nvSpPr>
          <p:cNvPr id="4" name="Slide Number Placeholder 3">
            <a:extLst>
              <a:ext uri="{FF2B5EF4-FFF2-40B4-BE49-F238E27FC236}">
                <a16:creationId xmlns:a16="http://schemas.microsoft.com/office/drawing/2014/main" id="{03802F2A-6855-8CDC-A456-D7A5FEBE41A5}"/>
              </a:ext>
            </a:extLst>
          </p:cNvPr>
          <p:cNvSpPr>
            <a:spLocks noGrp="1"/>
          </p:cNvSpPr>
          <p:nvPr>
            <p:ph type="sldNum" sz="quarter" idx="11"/>
          </p:nvPr>
        </p:nvSpPr>
        <p:spPr/>
        <p:txBody>
          <a:bodyPr/>
          <a:lstStyle/>
          <a:p>
            <a:fld id="{C99E46AF-EC69-4003-B99F-7251BF543429}" type="slidenum">
              <a:rPr lang="en-US" noProof="0" smtClean="0"/>
              <a:pPr/>
              <a:t>42</a:t>
            </a:fld>
            <a:endParaRPr lang="en-US" noProof="0" dirty="0"/>
          </a:p>
        </p:txBody>
      </p:sp>
      <p:sp>
        <p:nvSpPr>
          <p:cNvPr id="5" name="Title 4">
            <a:extLst>
              <a:ext uri="{FF2B5EF4-FFF2-40B4-BE49-F238E27FC236}">
                <a16:creationId xmlns:a16="http://schemas.microsoft.com/office/drawing/2014/main" id="{285D9C47-94B2-C6DF-697F-28DBA3D90AF0}"/>
              </a:ext>
            </a:extLst>
          </p:cNvPr>
          <p:cNvSpPr>
            <a:spLocks noGrp="1"/>
          </p:cNvSpPr>
          <p:nvPr>
            <p:ph type="title"/>
          </p:nvPr>
        </p:nvSpPr>
        <p:spPr/>
        <p:txBody>
          <a:bodyPr/>
          <a:lstStyle/>
          <a:p>
            <a:r>
              <a:rPr lang="en-US" noProof="0" dirty="0"/>
              <a:t>Modular charger – base unit</a:t>
            </a:r>
          </a:p>
        </p:txBody>
      </p:sp>
      <p:sp>
        <p:nvSpPr>
          <p:cNvPr id="6" name="Text Placeholder 5">
            <a:extLst>
              <a:ext uri="{FF2B5EF4-FFF2-40B4-BE49-F238E27FC236}">
                <a16:creationId xmlns:a16="http://schemas.microsoft.com/office/drawing/2014/main" id="{3133C0E1-4F9D-4CEB-4243-DB70070C053F}"/>
              </a:ext>
            </a:extLst>
          </p:cNvPr>
          <p:cNvSpPr>
            <a:spLocks noGrp="1"/>
          </p:cNvSpPr>
          <p:nvPr>
            <p:ph type="body" sz="quarter" idx="12"/>
          </p:nvPr>
        </p:nvSpPr>
        <p:spPr>
          <a:xfrm>
            <a:off x="452170" y="1224468"/>
            <a:ext cx="5272225" cy="5188857"/>
          </a:xfrm>
        </p:spPr>
        <p:txBody>
          <a:bodyPr/>
          <a:lstStyle/>
          <a:p>
            <a:pPr marL="285750" indent="-285750" algn="l" fontAlgn="base">
              <a:buFont typeface="System Font Regular"/>
              <a:buChar char="−"/>
            </a:pPr>
            <a:r>
              <a:rPr lang="en-US" sz="1600" noProof="0" dirty="0"/>
              <a:t>The base unit is the </a:t>
            </a:r>
            <a:r>
              <a:rPr lang="en-US" sz="1600" b="1" noProof="0" dirty="0"/>
              <a:t>base for a rack configuration</a:t>
            </a:r>
            <a:r>
              <a:rPr lang="en-US" sz="1600" noProof="0" dirty="0"/>
              <a:t> </a:t>
            </a:r>
            <a:br>
              <a:rPr lang="en-US" sz="1600" noProof="0" dirty="0"/>
            </a:br>
            <a:r>
              <a:rPr lang="en-US" sz="1600" noProof="0" dirty="0"/>
              <a:t>for several phones and/or batteries</a:t>
            </a:r>
          </a:p>
          <a:p>
            <a:pPr marL="285750" indent="-285750" algn="l" fontAlgn="base">
              <a:buFont typeface="System Font Regular"/>
              <a:buChar char="−"/>
            </a:pPr>
            <a:r>
              <a:rPr lang="en-US" sz="1600" noProof="0" dirty="0"/>
              <a:t>The unit can be placed on a desk or screwed </a:t>
            </a:r>
            <a:br>
              <a:rPr lang="en-US" sz="1600" noProof="0" dirty="0"/>
            </a:br>
            <a:r>
              <a:rPr lang="en-US" sz="1600" noProof="0" dirty="0"/>
              <a:t>to the wall</a:t>
            </a:r>
          </a:p>
          <a:p>
            <a:pPr marL="285750" indent="-285750" algn="l" fontAlgn="base">
              <a:buFont typeface="System Font Regular"/>
              <a:buChar char="−"/>
            </a:pPr>
            <a:r>
              <a:rPr lang="en-US" sz="1600" noProof="0" dirty="0"/>
              <a:t>When screwed to the wall the upper screw holes in the base unit aligns to the old charging rack screw holes for easy mounting</a:t>
            </a:r>
          </a:p>
          <a:p>
            <a:pPr marL="285750" indent="-285750">
              <a:buFont typeface="System Font Regular"/>
              <a:buChar char="−"/>
            </a:pPr>
            <a:r>
              <a:rPr lang="en-US" sz="1600" noProof="0" dirty="0"/>
              <a:t>Pre-mounted power cable with a C14 contact, just as the old </a:t>
            </a:r>
            <a:r>
              <a:rPr lang="en-US" sz="1600" noProof="0" dirty="0" err="1"/>
              <a:t>CRx</a:t>
            </a:r>
            <a:r>
              <a:rPr lang="en-US" sz="1600" noProof="0" dirty="0"/>
              <a:t> charging racks. </a:t>
            </a:r>
          </a:p>
          <a:p>
            <a:pPr marL="285750" indent="-285750">
              <a:buFont typeface="System Font Regular"/>
              <a:buChar char="−"/>
            </a:pPr>
            <a:r>
              <a:rPr lang="en-US" sz="1600" noProof="0" dirty="0"/>
              <a:t>To connect the charging rack to a power outlet, please use a cable with C13 connector, for instance 660329 (for Europe)</a:t>
            </a:r>
          </a:p>
          <a:p>
            <a:pPr marL="285750" indent="-285750">
              <a:buFont typeface="Arial" panose="020B0604020202020204" pitchFamily="34" charset="0"/>
              <a:buChar char="•"/>
            </a:pPr>
            <a:endParaRPr lang="en-US" noProof="0" dirty="0"/>
          </a:p>
        </p:txBody>
      </p:sp>
      <p:pic>
        <p:nvPicPr>
          <p:cNvPr id="8" name="Picture Placeholder 8" descr="A white rectangular object with plastic panels&#10;&#10;Description automatically generated with medium confidence">
            <a:extLst>
              <a:ext uri="{FF2B5EF4-FFF2-40B4-BE49-F238E27FC236}">
                <a16:creationId xmlns:a16="http://schemas.microsoft.com/office/drawing/2014/main" id="{0FAA60D7-6389-27CE-4503-AD1660B471AB}"/>
              </a:ext>
            </a:extLst>
          </p:cNvPr>
          <p:cNvPicPr>
            <a:picLocks noGrp="1" noChangeAspect="1"/>
          </p:cNvPicPr>
          <p:nvPr>
            <p:ph type="pic" sz="quarter" idx="14"/>
          </p:nvPr>
        </p:nvPicPr>
        <p:blipFill rotWithShape="1">
          <a:blip r:embed="rId3" cstate="hqprint">
            <a:extLst>
              <a:ext uri="{28A0092B-C50C-407E-A947-70E740481C1C}">
                <a14:useLocalDpi xmlns:a14="http://schemas.microsoft.com/office/drawing/2010/main"/>
              </a:ext>
            </a:extLst>
          </a:blip>
          <a:srcRect l="7027" t="-11675" r="12887" b="-2561"/>
          <a:stretch/>
        </p:blipFill>
        <p:spPr>
          <a:xfrm>
            <a:off x="6663910" y="888909"/>
            <a:ext cx="5030468" cy="5029200"/>
          </a:xfrm>
        </p:spPr>
      </p:pic>
    </p:spTree>
    <p:extLst>
      <p:ext uri="{BB962C8B-B14F-4D97-AF65-F5344CB8AC3E}">
        <p14:creationId xmlns:p14="http://schemas.microsoft.com/office/powerpoint/2010/main" val="2480214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6" descr="A row of smart phones&#10;&#10;Description automatically generated with medium confidence">
            <a:extLst>
              <a:ext uri="{FF2B5EF4-FFF2-40B4-BE49-F238E27FC236}">
                <a16:creationId xmlns:a16="http://schemas.microsoft.com/office/drawing/2014/main" id="{0760AB70-C1F2-ECE9-5E8E-7E28813C804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8004" b="6228"/>
          <a:stretch/>
        </p:blipFill>
        <p:spPr bwMode="auto">
          <a:xfrm>
            <a:off x="3714469" y="5386303"/>
            <a:ext cx="2348248" cy="147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white rectangular object with black and red text&#10;&#10;Description automatically generated">
            <a:extLst>
              <a:ext uri="{FF2B5EF4-FFF2-40B4-BE49-F238E27FC236}">
                <a16:creationId xmlns:a16="http://schemas.microsoft.com/office/drawing/2014/main" id="{C7D88628-B83F-B70F-3816-B0380923A21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96343" y="3893332"/>
            <a:ext cx="2900956" cy="1915300"/>
          </a:xfrm>
          <a:prstGeom prst="rect">
            <a:avLst/>
          </a:prstGeom>
        </p:spPr>
      </p:pic>
      <p:pic>
        <p:nvPicPr>
          <p:cNvPr id="17" name="Picture 18" descr="A picture containing text, electronics&#10;&#10;Description automatically generated">
            <a:extLst>
              <a:ext uri="{FF2B5EF4-FFF2-40B4-BE49-F238E27FC236}">
                <a16:creationId xmlns:a16="http://schemas.microsoft.com/office/drawing/2014/main" id="{F06B245F-7206-0778-C49C-411638D58C4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0367" r="12771" b="5220"/>
          <a:stretch/>
        </p:blipFill>
        <p:spPr bwMode="auto">
          <a:xfrm>
            <a:off x="4928794" y="2424406"/>
            <a:ext cx="1122806" cy="200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a:extLst>
              <a:ext uri="{FF2B5EF4-FFF2-40B4-BE49-F238E27FC236}">
                <a16:creationId xmlns:a16="http://schemas.microsoft.com/office/drawing/2014/main" id="{C79580EA-FA01-1A48-3606-79FED702742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6722462" y="811507"/>
            <a:ext cx="2516729" cy="445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nderrubrik 1">
            <a:extLst>
              <a:ext uri="{FF2B5EF4-FFF2-40B4-BE49-F238E27FC236}">
                <a16:creationId xmlns:a16="http://schemas.microsoft.com/office/drawing/2014/main" id="{6458420A-A98D-AC76-B559-C728746BB864}"/>
              </a:ext>
            </a:extLst>
          </p:cNvPr>
          <p:cNvSpPr>
            <a:spLocks noGrp="1"/>
          </p:cNvSpPr>
          <p:nvPr>
            <p:ph type="subTitle" idx="1"/>
          </p:nvPr>
        </p:nvSpPr>
        <p:spPr>
          <a:xfrm>
            <a:off x="514801" y="1418849"/>
            <a:ext cx="5400000" cy="678891"/>
          </a:xfrm>
        </p:spPr>
        <p:txBody>
          <a:bodyPr/>
          <a:lstStyle/>
          <a:p>
            <a:r>
              <a:rPr lang="en-US" noProof="0" dirty="0"/>
              <a:t>Backward compatible charging solutions</a:t>
            </a:r>
          </a:p>
          <a:p>
            <a:endParaRPr lang="en-US" noProof="0" dirty="0"/>
          </a:p>
        </p:txBody>
      </p:sp>
      <p:sp>
        <p:nvSpPr>
          <p:cNvPr id="3" name="Platshållare för sidfot 2">
            <a:extLst>
              <a:ext uri="{FF2B5EF4-FFF2-40B4-BE49-F238E27FC236}">
                <a16:creationId xmlns:a16="http://schemas.microsoft.com/office/drawing/2014/main" id="{007B5F5E-C281-A3D1-3A7E-3433864C230D}"/>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4761A1D4-1500-C77D-01DF-375701601964}"/>
              </a:ext>
            </a:extLst>
          </p:cNvPr>
          <p:cNvSpPr>
            <a:spLocks noGrp="1"/>
          </p:cNvSpPr>
          <p:nvPr>
            <p:ph type="sldNum" sz="quarter" idx="11"/>
          </p:nvPr>
        </p:nvSpPr>
        <p:spPr/>
        <p:txBody>
          <a:bodyPr/>
          <a:lstStyle/>
          <a:p>
            <a:fld id="{C99E46AF-EC69-4003-B99F-7251BF543429}" type="slidenum">
              <a:rPr lang="en-US" noProof="0" smtClean="0"/>
              <a:pPr/>
              <a:t>43</a:t>
            </a:fld>
            <a:endParaRPr lang="en-US" noProof="0" dirty="0"/>
          </a:p>
        </p:txBody>
      </p:sp>
      <p:sp>
        <p:nvSpPr>
          <p:cNvPr id="5" name="Rubrik 4">
            <a:extLst>
              <a:ext uri="{FF2B5EF4-FFF2-40B4-BE49-F238E27FC236}">
                <a16:creationId xmlns:a16="http://schemas.microsoft.com/office/drawing/2014/main" id="{521CAF5F-0E8C-4B3D-82C1-2BF17545E28E}"/>
              </a:ext>
            </a:extLst>
          </p:cNvPr>
          <p:cNvSpPr>
            <a:spLocks noGrp="1"/>
          </p:cNvSpPr>
          <p:nvPr>
            <p:ph type="title"/>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dirty="0"/>
              <a:t>Seamless migration from Myco 3</a:t>
            </a:r>
            <a:br>
              <a:rPr kumimoji="0" lang="en-US" sz="2800" b="0" i="0" u="none" strike="noStrike" kern="1200" cap="none" spc="0" normalizeH="0" baseline="0" noProof="0" dirty="0">
                <a:ln>
                  <a:noFill/>
                </a:ln>
                <a:solidFill>
                  <a:srgbClr val="333333"/>
                </a:solidFill>
                <a:effectLst/>
                <a:uLnTx/>
                <a:uFillTx/>
                <a:ea typeface="+mj-ea"/>
                <a:cs typeface="+mj-cs"/>
              </a:rPr>
            </a:br>
            <a:r>
              <a:rPr kumimoji="0" lang="en-US" sz="2800" b="0" i="0" u="none" strike="noStrike" kern="1200" cap="none" spc="0" normalizeH="0" baseline="0" noProof="0" dirty="0">
                <a:ln>
                  <a:noFill/>
                </a:ln>
                <a:solidFill>
                  <a:srgbClr val="333333"/>
                </a:solidFill>
                <a:effectLst/>
                <a:uLnTx/>
                <a:uFillTx/>
                <a:ea typeface="+mj-ea"/>
                <a:cs typeface="+mj-cs"/>
              </a:rPr>
              <a:t>– battery and charging</a:t>
            </a:r>
          </a:p>
        </p:txBody>
      </p:sp>
      <p:pic>
        <p:nvPicPr>
          <p:cNvPr id="7" name="Picture 16">
            <a:extLst>
              <a:ext uri="{FF2B5EF4-FFF2-40B4-BE49-F238E27FC236}">
                <a16:creationId xmlns:a16="http://schemas.microsoft.com/office/drawing/2014/main" id="{AC5781EA-7238-BB3B-B8A9-8FB5BA9DC3B5}"/>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p:blipFill>
        <p:spPr bwMode="auto">
          <a:xfrm>
            <a:off x="9137189" y="824954"/>
            <a:ext cx="2516729" cy="445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A picture containing mobile phone, text, communication device, gadget&#10;&#10;Description automatically generated">
            <a:extLst>
              <a:ext uri="{FF2B5EF4-FFF2-40B4-BE49-F238E27FC236}">
                <a16:creationId xmlns:a16="http://schemas.microsoft.com/office/drawing/2014/main" id="{7A8E55A4-7974-B03A-9A30-F0700130FB1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88400" y="923240"/>
            <a:ext cx="3584855" cy="4094396"/>
          </a:xfrm>
          <a:prstGeom prst="rect">
            <a:avLst/>
          </a:prstGeom>
        </p:spPr>
      </p:pic>
      <p:pic>
        <p:nvPicPr>
          <p:cNvPr id="16" name="Picture 9" descr="Graphical user interface&#10;&#10;Description automatically generated with medium confidence">
            <a:extLst>
              <a:ext uri="{FF2B5EF4-FFF2-40B4-BE49-F238E27FC236}">
                <a16:creationId xmlns:a16="http://schemas.microsoft.com/office/drawing/2014/main" id="{3EBA1B91-073F-F3A0-A860-EC27628D9D0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555113" y="5355007"/>
            <a:ext cx="170777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descr="Whiteboard&#10;&#10;Description automatically generated with medium confidence">
            <a:extLst>
              <a:ext uri="{FF2B5EF4-FFF2-40B4-BE49-F238E27FC236}">
                <a16:creationId xmlns:a16="http://schemas.microsoft.com/office/drawing/2014/main" id="{376A4124-1ABA-3A1B-9769-D18DC5B4AE43}"/>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0" y="4617064"/>
            <a:ext cx="3259543" cy="224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tshållare för text 5">
            <a:extLst>
              <a:ext uri="{FF2B5EF4-FFF2-40B4-BE49-F238E27FC236}">
                <a16:creationId xmlns:a16="http://schemas.microsoft.com/office/drawing/2014/main" id="{54A4D0BF-8421-0470-E363-97D2AFED38E8}"/>
              </a:ext>
            </a:extLst>
          </p:cNvPr>
          <p:cNvSpPr>
            <a:spLocks noGrp="1"/>
          </p:cNvSpPr>
          <p:nvPr>
            <p:ph type="body" sz="quarter" idx="12"/>
          </p:nvPr>
        </p:nvSpPr>
        <p:spPr>
          <a:xfrm>
            <a:off x="514800" y="2160000"/>
            <a:ext cx="5400000" cy="3445272"/>
          </a:xfrm>
        </p:spPr>
        <p:txBody>
          <a:bodyPr/>
          <a:lstStyle/>
          <a:p>
            <a:pPr>
              <a:lnSpc>
                <a:spcPts val="2400"/>
              </a:lnSpc>
              <a:defRPr/>
            </a:pPr>
            <a:r>
              <a:rPr lang="en-US" sz="1600" noProof="0" dirty="0">
                <a:latin typeface="Proxima Nova" panose="02000506030000020004" pitchFamily="2" charset="0"/>
              </a:rPr>
              <a:t>Easy migration from previous Myco versions</a:t>
            </a:r>
          </a:p>
          <a:p>
            <a:pPr marL="0" indent="0">
              <a:lnSpc>
                <a:spcPts val="2400"/>
              </a:lnSpc>
              <a:buNone/>
              <a:defRPr/>
            </a:pPr>
            <a:r>
              <a:rPr lang="en-US" sz="1600" b="1" noProof="0" dirty="0">
                <a:latin typeface="Proxima Nova" panose="02000506030000020004" pitchFamily="2" charset="0"/>
              </a:rPr>
              <a:t>Backwards compatible hardware including:</a:t>
            </a:r>
          </a:p>
          <a:p>
            <a:pPr marL="172800" indent="-172800">
              <a:lnSpc>
                <a:spcPts val="2400"/>
              </a:lnSpc>
              <a:buFont typeface="Systemtypsnitt normalt"/>
              <a:buChar char="–"/>
              <a:defRPr/>
            </a:pPr>
            <a:r>
              <a:rPr lang="en-US" sz="1600" noProof="0" dirty="0">
                <a:latin typeface="Proxima Nova" panose="02000506030000020004" pitchFamily="2" charset="0"/>
              </a:rPr>
              <a:t>Desktop charging (smartphone only)</a:t>
            </a:r>
          </a:p>
          <a:p>
            <a:pPr marL="172800" indent="-172800">
              <a:lnSpc>
                <a:spcPts val="2400"/>
              </a:lnSpc>
              <a:buFont typeface="Systemtypsnitt normalt"/>
              <a:buChar char="–"/>
              <a:defRPr/>
            </a:pPr>
            <a:r>
              <a:rPr lang="en-US" sz="1600" noProof="0" dirty="0"/>
              <a:t>Professional multi-bay charging racks</a:t>
            </a:r>
            <a:br>
              <a:rPr lang="en-US" sz="1600" noProof="0" dirty="0"/>
            </a:br>
            <a:r>
              <a:rPr lang="en-US" noProof="0" dirty="0"/>
              <a:t>– adapter required to charge the battery</a:t>
            </a:r>
          </a:p>
          <a:p>
            <a:pPr marL="172800" indent="-172800">
              <a:lnSpc>
                <a:spcPts val="2400"/>
              </a:lnSpc>
              <a:buFont typeface="Systemtypsnitt normalt"/>
              <a:buChar char="–"/>
              <a:defRPr/>
            </a:pPr>
            <a:endParaRPr lang="en-US" sz="1400" noProof="0" dirty="0">
              <a:latin typeface="Proxima Nova" panose="02000506030000020004" pitchFamily="2" charset="0"/>
            </a:endParaRPr>
          </a:p>
          <a:p>
            <a:pPr marL="172800" lvl="4" indent="-172800">
              <a:lnSpc>
                <a:spcPts val="2400"/>
              </a:lnSpc>
              <a:buFont typeface="Systemtypsnitt normalt"/>
              <a:buChar char="–"/>
              <a:defRPr/>
            </a:pPr>
            <a:endParaRPr lang="en-US" noProof="0" dirty="0">
              <a:latin typeface="Proxima Nova" panose="02000506030000020004" pitchFamily="2" charset="0"/>
            </a:endParaRPr>
          </a:p>
        </p:txBody>
      </p:sp>
    </p:spTree>
    <p:extLst>
      <p:ext uri="{BB962C8B-B14F-4D97-AF65-F5344CB8AC3E}">
        <p14:creationId xmlns:p14="http://schemas.microsoft.com/office/powerpoint/2010/main" val="1226787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F1563-55B8-CB2F-6755-C3F28B5AABCE}"/>
            </a:ext>
          </a:extLst>
        </p:cNvPr>
        <p:cNvGrpSpPr/>
        <p:nvPr/>
      </p:nvGrpSpPr>
      <p:grpSpPr>
        <a:xfrm>
          <a:off x="0" y="0"/>
          <a:ext cx="0" cy="0"/>
          <a:chOff x="0" y="0"/>
          <a:chExt cx="0" cy="0"/>
        </a:xfrm>
      </p:grpSpPr>
      <p:sp>
        <p:nvSpPr>
          <p:cNvPr id="12" name="Rounded Rectangle 11">
            <a:extLst>
              <a:ext uri="{FF2B5EF4-FFF2-40B4-BE49-F238E27FC236}">
                <a16:creationId xmlns:a16="http://schemas.microsoft.com/office/drawing/2014/main" id="{E2D45E76-D882-B2C1-5B37-39853704DAC2}"/>
              </a:ext>
            </a:extLst>
          </p:cNvPr>
          <p:cNvSpPr/>
          <p:nvPr/>
        </p:nvSpPr>
        <p:spPr>
          <a:xfrm>
            <a:off x="606996" y="1266772"/>
            <a:ext cx="4911251" cy="250017"/>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0" noProof="0" dirty="0">
              <a:ln>
                <a:noFill/>
              </a:ln>
            </a:endParaRPr>
          </a:p>
        </p:txBody>
      </p:sp>
      <p:sp>
        <p:nvSpPr>
          <p:cNvPr id="4" name="Slide Number Placeholder 3">
            <a:extLst>
              <a:ext uri="{FF2B5EF4-FFF2-40B4-BE49-F238E27FC236}">
                <a16:creationId xmlns:a16="http://schemas.microsoft.com/office/drawing/2014/main" id="{C7C23638-DFED-A851-95D6-3EB2DD37EFE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E46AF-EC69-4003-B99F-7251BF543429}" type="slidenum">
              <a:rPr kumimoji="0" lang="en-US" sz="700" b="0" i="0" u="none" strike="noStrike" kern="1200" cap="none" spc="0" normalizeH="0" baseline="0" noProof="0" smtClean="0">
                <a:ln>
                  <a:noFill/>
                </a:ln>
                <a:solidFill>
                  <a:srgbClr val="333333"/>
                </a:solidFill>
                <a:effectLst/>
                <a:uLnTx/>
                <a:uFillTx/>
                <a:latin typeface="Proxima Nova"/>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700" b="0" i="0" u="none" strike="noStrike" kern="1200" cap="none" spc="0" normalizeH="0" baseline="0" noProof="0" dirty="0">
              <a:ln>
                <a:noFill/>
              </a:ln>
              <a:solidFill>
                <a:srgbClr val="333333"/>
              </a:solidFill>
              <a:effectLst/>
              <a:uLnTx/>
              <a:uFillTx/>
              <a:latin typeface="Proxima Nova"/>
            </a:endParaRPr>
          </a:p>
        </p:txBody>
      </p:sp>
      <p:sp>
        <p:nvSpPr>
          <p:cNvPr id="5" name="Title 4">
            <a:extLst>
              <a:ext uri="{FF2B5EF4-FFF2-40B4-BE49-F238E27FC236}">
                <a16:creationId xmlns:a16="http://schemas.microsoft.com/office/drawing/2014/main" id="{2B75D9EC-0C38-4DC4-147E-3F89A3BAA32E}"/>
              </a:ext>
            </a:extLst>
          </p:cNvPr>
          <p:cNvSpPr>
            <a:spLocks noGrp="1"/>
          </p:cNvSpPr>
          <p:nvPr>
            <p:ph type="title"/>
          </p:nvPr>
        </p:nvSpPr>
        <p:spPr>
          <a:xfrm>
            <a:off x="514800" y="286418"/>
            <a:ext cx="10515600" cy="540000"/>
          </a:xfrm>
        </p:spPr>
        <p:txBody>
          <a:bodyPr/>
          <a:lstStyle/>
          <a:p>
            <a:r>
              <a:rPr lang="en-US" sz="2800" b="1" noProof="0" dirty="0"/>
              <a:t>The Ascom software value “on top of” Android 	1(2)</a:t>
            </a:r>
          </a:p>
        </p:txBody>
      </p:sp>
      <p:sp>
        <p:nvSpPr>
          <p:cNvPr id="10" name="Text Placeholder 5">
            <a:extLst>
              <a:ext uri="{FF2B5EF4-FFF2-40B4-BE49-F238E27FC236}">
                <a16:creationId xmlns:a16="http://schemas.microsoft.com/office/drawing/2014/main" id="{4E3B3B5C-23E8-DC0B-A933-F6978E11F343}"/>
              </a:ext>
            </a:extLst>
          </p:cNvPr>
          <p:cNvSpPr txBox="1">
            <a:spLocks/>
          </p:cNvSpPr>
          <p:nvPr/>
        </p:nvSpPr>
        <p:spPr>
          <a:xfrm>
            <a:off x="756244" y="1575344"/>
            <a:ext cx="4667811" cy="1302076"/>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171450" lvl="1" indent="-171450">
              <a:lnSpc>
                <a:spcPct val="100000"/>
              </a:lnSpc>
              <a:spcBef>
                <a:spcPts val="300"/>
              </a:spcBef>
              <a:buFont typeface="Arial" panose="020B0604020202020204" pitchFamily="34" charset="0"/>
              <a:buChar char="•"/>
            </a:pPr>
            <a:r>
              <a:rPr lang="en-US" sz="900" noProof="0" dirty="0"/>
              <a:t>Direct PBX integration – no app needed</a:t>
            </a:r>
          </a:p>
          <a:p>
            <a:pPr marL="171450" lvl="1" indent="-171450">
              <a:lnSpc>
                <a:spcPct val="100000"/>
              </a:lnSpc>
              <a:spcBef>
                <a:spcPts val="300"/>
              </a:spcBef>
              <a:buFont typeface="Arial" panose="020B0604020202020204" pitchFamily="34" charset="0"/>
              <a:buChar char="•"/>
            </a:pPr>
            <a:r>
              <a:rPr lang="en-US" sz="900" noProof="0" dirty="0"/>
              <a:t>Well known and excellent user experience due to the Android integration</a:t>
            </a:r>
          </a:p>
          <a:p>
            <a:pPr marL="171450" lvl="1" indent="-171450">
              <a:lnSpc>
                <a:spcPct val="100000"/>
              </a:lnSpc>
              <a:spcBef>
                <a:spcPts val="300"/>
              </a:spcBef>
              <a:buFont typeface="Arial" panose="020B0604020202020204" pitchFamily="34" charset="0"/>
              <a:buChar char="•"/>
            </a:pPr>
            <a:r>
              <a:rPr lang="en-US" sz="900" noProof="0" dirty="0"/>
              <a:t>PBX interoperability testing assuring quality and easy migration</a:t>
            </a:r>
          </a:p>
          <a:p>
            <a:pPr marL="171450" lvl="1" indent="-171450">
              <a:lnSpc>
                <a:spcPct val="100000"/>
              </a:lnSpc>
              <a:spcBef>
                <a:spcPts val="300"/>
              </a:spcBef>
              <a:buFont typeface="Arial" panose="020B0604020202020204" pitchFamily="34" charset="0"/>
              <a:buChar char="•"/>
            </a:pPr>
            <a:r>
              <a:rPr lang="en-US" sz="900" noProof="0" dirty="0"/>
              <a:t>Shared phone with personal or shared extension</a:t>
            </a:r>
          </a:p>
          <a:p>
            <a:pPr marL="171450" lvl="1" indent="-171450">
              <a:lnSpc>
                <a:spcPct val="100000"/>
              </a:lnSpc>
              <a:spcBef>
                <a:spcPts val="300"/>
              </a:spcBef>
              <a:buFont typeface="Arial" panose="020B0604020202020204" pitchFamily="34" charset="0"/>
              <a:buChar char="•"/>
            </a:pPr>
            <a:r>
              <a:rPr lang="en-US" sz="900" noProof="0" dirty="0"/>
              <a:t>SIP over Cellular e.g. to enable voice on Private 5G</a:t>
            </a:r>
          </a:p>
          <a:p>
            <a:pPr marL="171450" lvl="1" indent="-171450">
              <a:lnSpc>
                <a:spcPct val="100000"/>
              </a:lnSpc>
              <a:spcBef>
                <a:spcPts val="300"/>
              </a:spcBef>
              <a:buFont typeface="Arial" panose="020B0604020202020204" pitchFamily="34" charset="0"/>
              <a:buChar char="•"/>
            </a:pPr>
            <a:r>
              <a:rPr lang="en-US" sz="900" noProof="0" dirty="0"/>
              <a:t>Multiline - up to 5 SIP extensions per device</a:t>
            </a:r>
          </a:p>
          <a:p>
            <a:pPr marL="171450" lvl="1" indent="-171450">
              <a:lnSpc>
                <a:spcPct val="100000"/>
              </a:lnSpc>
              <a:spcBef>
                <a:spcPts val="300"/>
              </a:spcBef>
              <a:buFont typeface="Arial" panose="020B0604020202020204" pitchFamily="34" charset="0"/>
              <a:buChar char="•"/>
            </a:pPr>
            <a:r>
              <a:rPr lang="en-US" sz="900" noProof="0" dirty="0"/>
              <a:t>Push-to-talk (PTT)</a:t>
            </a:r>
          </a:p>
        </p:txBody>
      </p:sp>
      <p:sp>
        <p:nvSpPr>
          <p:cNvPr id="16" name="TextBox 15">
            <a:extLst>
              <a:ext uri="{FF2B5EF4-FFF2-40B4-BE49-F238E27FC236}">
                <a16:creationId xmlns:a16="http://schemas.microsoft.com/office/drawing/2014/main" id="{0C4AFF7E-0AEE-6869-777C-4ED101F63BDB}"/>
              </a:ext>
            </a:extLst>
          </p:cNvPr>
          <p:cNvSpPr txBox="1"/>
          <p:nvPr/>
        </p:nvSpPr>
        <p:spPr>
          <a:xfrm>
            <a:off x="756244" y="1285957"/>
            <a:ext cx="3887008" cy="230832"/>
          </a:xfrm>
          <a:prstGeom prst="rect">
            <a:avLst/>
          </a:prstGeom>
          <a:noFill/>
          <a:ln w="6350">
            <a:noFill/>
          </a:ln>
        </p:spPr>
        <p:txBody>
          <a:bodyPr wrap="square">
            <a:spAutoFit/>
          </a:bodyPr>
          <a:lstStyle/>
          <a:p>
            <a:pPr marL="0" marR="0" lvl="0" indent="0"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900" b="1" i="0" u="none" strike="noStrike" kern="1200" cap="none" spc="0" normalizeH="0" baseline="0" noProof="0" dirty="0">
                <a:ln>
                  <a:noFill/>
                </a:ln>
                <a:effectLst/>
                <a:uLnTx/>
                <a:uFillTx/>
                <a:latin typeface="Proxima Nova"/>
              </a:rPr>
              <a:t>Fully Android integrated Ascom VoIP/SIP telephony client</a:t>
            </a:r>
          </a:p>
        </p:txBody>
      </p:sp>
      <p:sp>
        <p:nvSpPr>
          <p:cNvPr id="21" name="Rounded Rectangle 20">
            <a:extLst>
              <a:ext uri="{FF2B5EF4-FFF2-40B4-BE49-F238E27FC236}">
                <a16:creationId xmlns:a16="http://schemas.microsoft.com/office/drawing/2014/main" id="{12F14AE1-34D7-A256-BA66-78DB8B745DA8}"/>
              </a:ext>
            </a:extLst>
          </p:cNvPr>
          <p:cNvSpPr/>
          <p:nvPr/>
        </p:nvSpPr>
        <p:spPr>
          <a:xfrm>
            <a:off x="606997" y="3116783"/>
            <a:ext cx="4911251" cy="246093"/>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0" noProof="0" dirty="0">
              <a:ln>
                <a:noFill/>
              </a:ln>
            </a:endParaRPr>
          </a:p>
        </p:txBody>
      </p:sp>
      <p:sp>
        <p:nvSpPr>
          <p:cNvPr id="22" name="TextBox 21">
            <a:extLst>
              <a:ext uri="{FF2B5EF4-FFF2-40B4-BE49-F238E27FC236}">
                <a16:creationId xmlns:a16="http://schemas.microsoft.com/office/drawing/2014/main" id="{71318D57-2625-00A2-CF4C-08BD1E0F4CCD}"/>
              </a:ext>
            </a:extLst>
          </p:cNvPr>
          <p:cNvSpPr txBox="1"/>
          <p:nvPr/>
        </p:nvSpPr>
        <p:spPr>
          <a:xfrm>
            <a:off x="756244" y="3104215"/>
            <a:ext cx="4762005" cy="230832"/>
          </a:xfrm>
          <a:prstGeom prst="rect">
            <a:avLst/>
          </a:prstGeom>
          <a:noFill/>
          <a:ln w="6350">
            <a:noFill/>
          </a:ln>
        </p:spPr>
        <p:txBody>
          <a:bodyPr wrap="square">
            <a:spAutoFit/>
          </a:body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900" b="1" i="0" u="none" strike="noStrike" kern="1200" cap="none" spc="0" normalizeH="0" baseline="0" noProof="0" dirty="0">
                <a:ln>
                  <a:noFill/>
                </a:ln>
                <a:effectLst/>
                <a:uLnTx/>
                <a:uFillTx/>
                <a:latin typeface="Proxima Nova"/>
              </a:rPr>
              <a:t>Enterprise grade Wi-Fi and Cellular connectivity (Wi-Fi 6E &amp; private 5G)</a:t>
            </a:r>
          </a:p>
        </p:txBody>
      </p:sp>
      <p:sp>
        <p:nvSpPr>
          <p:cNvPr id="23" name="Text Placeholder 5">
            <a:extLst>
              <a:ext uri="{FF2B5EF4-FFF2-40B4-BE49-F238E27FC236}">
                <a16:creationId xmlns:a16="http://schemas.microsoft.com/office/drawing/2014/main" id="{5FA1E61C-8F3A-37DE-F72B-288655C475E9}"/>
              </a:ext>
            </a:extLst>
          </p:cNvPr>
          <p:cNvSpPr txBox="1">
            <a:spLocks/>
          </p:cNvSpPr>
          <p:nvPr/>
        </p:nvSpPr>
        <p:spPr>
          <a:xfrm>
            <a:off x="756244" y="3429000"/>
            <a:ext cx="4762003" cy="897238"/>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171450" lvl="1" indent="-171450">
              <a:lnSpc>
                <a:spcPct val="100000"/>
              </a:lnSpc>
              <a:spcBef>
                <a:spcPts val="300"/>
              </a:spcBef>
              <a:buFont typeface="Arial" panose="020B0604020202020204" pitchFamily="34" charset="0"/>
              <a:buChar char="•"/>
            </a:pPr>
            <a:r>
              <a:rPr lang="en-US" sz="800" noProof="0" dirty="0"/>
              <a:t>Enhanced Performance and Reliability (connection stability, reconnection time etc.). Suited for VoIP and mission critical applications</a:t>
            </a:r>
          </a:p>
          <a:p>
            <a:pPr marL="171450" lvl="1" indent="-171450">
              <a:lnSpc>
                <a:spcPct val="100000"/>
              </a:lnSpc>
              <a:spcBef>
                <a:spcPts val="300"/>
              </a:spcBef>
              <a:buFont typeface="Arial" panose="020B0604020202020204" pitchFamily="34" charset="0"/>
              <a:buChar char="•"/>
            </a:pPr>
            <a:r>
              <a:rPr lang="en-US" sz="800" noProof="0" dirty="0"/>
              <a:t>5G Standalone (SA), 5G Non-standalone (NSA), </a:t>
            </a:r>
            <a:r>
              <a:rPr lang="en-US" sz="900" noProof="0" dirty="0"/>
              <a:t>Private</a:t>
            </a:r>
            <a:r>
              <a:rPr lang="en-US" sz="800" noProof="0" dirty="0"/>
              <a:t> 5G</a:t>
            </a:r>
          </a:p>
          <a:p>
            <a:pPr marL="171450" lvl="1" indent="-171450">
              <a:lnSpc>
                <a:spcPct val="100000"/>
              </a:lnSpc>
              <a:spcBef>
                <a:spcPts val="300"/>
              </a:spcBef>
              <a:buFont typeface="Arial" panose="020B0604020202020204" pitchFamily="34" charset="0"/>
              <a:buChar char="•"/>
            </a:pPr>
            <a:r>
              <a:rPr lang="en-US" sz="800" noProof="0" dirty="0"/>
              <a:t>Prioritize Cellular network / Prioritize Cellular data per app</a:t>
            </a:r>
          </a:p>
          <a:p>
            <a:pPr marL="171450" lvl="1" indent="-171450">
              <a:lnSpc>
                <a:spcPct val="100000"/>
              </a:lnSpc>
              <a:spcBef>
                <a:spcPts val="300"/>
              </a:spcBef>
              <a:buFont typeface="Arial" panose="020B0604020202020204" pitchFamily="34" charset="0"/>
              <a:buChar char="•"/>
            </a:pPr>
            <a:r>
              <a:rPr lang="en-US" sz="800" noProof="0" dirty="0"/>
              <a:t>Extensive interoperability testing</a:t>
            </a:r>
            <a:endParaRPr kumimoji="0" lang="en-US" sz="800" b="0" i="0" u="none" strike="noStrike" kern="1200" cap="none" spc="0" normalizeH="0" baseline="0" noProof="0" dirty="0">
              <a:ln>
                <a:noFill/>
              </a:ln>
              <a:effectLst/>
              <a:uLnTx/>
              <a:uFillTx/>
              <a:latin typeface="Proxima Nova"/>
            </a:endParaRPr>
          </a:p>
        </p:txBody>
      </p:sp>
      <p:sp>
        <p:nvSpPr>
          <p:cNvPr id="29" name="Rounded Rectangle 28">
            <a:extLst>
              <a:ext uri="{FF2B5EF4-FFF2-40B4-BE49-F238E27FC236}">
                <a16:creationId xmlns:a16="http://schemas.microsoft.com/office/drawing/2014/main" id="{469CCB5C-DA13-1DB5-DFE4-18D97FE87121}"/>
              </a:ext>
            </a:extLst>
          </p:cNvPr>
          <p:cNvSpPr/>
          <p:nvPr/>
        </p:nvSpPr>
        <p:spPr>
          <a:xfrm>
            <a:off x="681618" y="4524674"/>
            <a:ext cx="4911251" cy="222587"/>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0" noProof="0" dirty="0">
              <a:ln>
                <a:noFill/>
              </a:ln>
            </a:endParaRPr>
          </a:p>
        </p:txBody>
      </p:sp>
      <p:sp>
        <p:nvSpPr>
          <p:cNvPr id="30" name="TextBox 29">
            <a:extLst>
              <a:ext uri="{FF2B5EF4-FFF2-40B4-BE49-F238E27FC236}">
                <a16:creationId xmlns:a16="http://schemas.microsoft.com/office/drawing/2014/main" id="{3DD523C6-1DA1-9027-0C42-AD71E79B9D79}"/>
              </a:ext>
            </a:extLst>
          </p:cNvPr>
          <p:cNvSpPr txBox="1"/>
          <p:nvPr/>
        </p:nvSpPr>
        <p:spPr>
          <a:xfrm>
            <a:off x="756243" y="4516429"/>
            <a:ext cx="3443617" cy="230832"/>
          </a:xfrm>
          <a:prstGeom prst="rect">
            <a:avLst/>
          </a:prstGeom>
          <a:noFill/>
          <a:ln w="6350">
            <a:noFill/>
          </a:ln>
        </p:spPr>
        <p:txBody>
          <a:bodyPr wrap="square">
            <a:spAutoFit/>
          </a:body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900" b="1" i="0" u="none" strike="noStrike" kern="1200" cap="none" spc="0" normalizeH="0" baseline="0" noProof="0" dirty="0">
                <a:ln>
                  <a:noFill/>
                </a:ln>
                <a:effectLst/>
                <a:uLnTx/>
                <a:uFillTx/>
                <a:latin typeface="Proxima Nova"/>
              </a:rPr>
              <a:t>Barcode scanner</a:t>
            </a:r>
          </a:p>
        </p:txBody>
      </p:sp>
      <p:sp>
        <p:nvSpPr>
          <p:cNvPr id="36" name="Rounded Rectangle 35">
            <a:extLst>
              <a:ext uri="{FF2B5EF4-FFF2-40B4-BE49-F238E27FC236}">
                <a16:creationId xmlns:a16="http://schemas.microsoft.com/office/drawing/2014/main" id="{D423A451-71D1-3FAA-2FF5-C2C7C2B8061D}"/>
              </a:ext>
            </a:extLst>
          </p:cNvPr>
          <p:cNvSpPr/>
          <p:nvPr/>
        </p:nvSpPr>
        <p:spPr>
          <a:xfrm>
            <a:off x="6056741" y="1276817"/>
            <a:ext cx="4911251" cy="250017"/>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0" noProof="0" dirty="0">
              <a:ln>
                <a:noFill/>
              </a:ln>
            </a:endParaRPr>
          </a:p>
        </p:txBody>
      </p:sp>
      <p:sp>
        <p:nvSpPr>
          <p:cNvPr id="38" name="TextBox 37">
            <a:extLst>
              <a:ext uri="{FF2B5EF4-FFF2-40B4-BE49-F238E27FC236}">
                <a16:creationId xmlns:a16="http://schemas.microsoft.com/office/drawing/2014/main" id="{4F4E4F0F-D5C3-D86C-8060-0976294112BB}"/>
              </a:ext>
            </a:extLst>
          </p:cNvPr>
          <p:cNvSpPr txBox="1"/>
          <p:nvPr/>
        </p:nvSpPr>
        <p:spPr>
          <a:xfrm>
            <a:off x="6139387" y="1285957"/>
            <a:ext cx="4353529" cy="230832"/>
          </a:xfrm>
          <a:prstGeom prst="rect">
            <a:avLst/>
          </a:prstGeom>
          <a:noFill/>
          <a:ln w="6350">
            <a:noFill/>
          </a:ln>
        </p:spPr>
        <p:txBody>
          <a:bodyPr wrap="square">
            <a:spAutoFit/>
          </a:bodyPr>
          <a:lstStyle/>
          <a:p>
            <a:r>
              <a:rPr lang="en-US" sz="900" b="1" noProof="0" dirty="0"/>
              <a:t>User Restricted Mode - Avoid intentional or unintentional misuse</a:t>
            </a:r>
          </a:p>
        </p:txBody>
      </p:sp>
      <p:sp>
        <p:nvSpPr>
          <p:cNvPr id="48" name="Subtitle 1">
            <a:extLst>
              <a:ext uri="{FF2B5EF4-FFF2-40B4-BE49-F238E27FC236}">
                <a16:creationId xmlns:a16="http://schemas.microsoft.com/office/drawing/2014/main" id="{33BA5279-A394-ADF8-8131-A47FA0D97D25}"/>
              </a:ext>
            </a:extLst>
          </p:cNvPr>
          <p:cNvSpPr txBox="1">
            <a:spLocks/>
          </p:cNvSpPr>
          <p:nvPr/>
        </p:nvSpPr>
        <p:spPr>
          <a:xfrm>
            <a:off x="606997" y="821485"/>
            <a:ext cx="10515600" cy="324000"/>
          </a:xfrm>
          <a:prstGeom prst="rect">
            <a:avLst/>
          </a:prstGeom>
        </p:spPr>
        <p:txBody>
          <a:bodyPr vert="horz" lIns="91440" tIns="45720" rIns="91440" bIns="45720" rtlCol="0">
            <a:noAutofit/>
          </a:bodyPr>
          <a:lstStyle>
            <a:lvl1pPr marL="0" indent="0" algn="l" defTabSz="914400" rtl="0" eaLnBrk="1" latinLnBrk="0" hangingPunct="1">
              <a:lnSpc>
                <a:spcPct val="99000"/>
              </a:lnSpc>
              <a:spcBef>
                <a:spcPts val="800"/>
              </a:spcBef>
              <a:buFont typeface="Arial" panose="020B0604020202020204" pitchFamily="34" charset="0"/>
              <a:buNone/>
              <a:defRPr sz="1600" b="0" i="1" kern="1200" spc="30" baseline="0">
                <a:solidFill>
                  <a:schemeClr val="tx1"/>
                </a:solidFill>
                <a:latin typeface="Proxima Nova Light" panose="020B0303030502060204" pitchFamily="34" charset="0"/>
                <a:ea typeface="+mn-ea"/>
                <a:cs typeface="+mn-cs"/>
              </a:defRPr>
            </a:lvl1pPr>
            <a:lvl2pPr marL="457200" indent="0" algn="ctr" defTabSz="914400" rtl="0" eaLnBrk="1" latinLnBrk="0" hangingPunct="1">
              <a:lnSpc>
                <a:spcPct val="150000"/>
              </a:lnSpc>
              <a:spcBef>
                <a:spcPts val="8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50000"/>
              </a:lnSpc>
              <a:spcBef>
                <a:spcPts val="8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9pPr>
          </a:lstStyle>
          <a:p>
            <a:r>
              <a:rPr lang="en-US" noProof="0" dirty="0">
                <a:solidFill>
                  <a:srgbClr val="4B4B4B"/>
                </a:solidFill>
                <a:latin typeface="Proxima Nova Light" panose="02000506030000020004" pitchFamily="2" charset="0"/>
              </a:rPr>
              <a:t>70+ customer/regional functional requests (CRs) implemented in the Ascom Myco portfolio</a:t>
            </a:r>
          </a:p>
        </p:txBody>
      </p:sp>
      <p:sp>
        <p:nvSpPr>
          <p:cNvPr id="17" name="Text Placeholder 5">
            <a:extLst>
              <a:ext uri="{FF2B5EF4-FFF2-40B4-BE49-F238E27FC236}">
                <a16:creationId xmlns:a16="http://schemas.microsoft.com/office/drawing/2014/main" id="{32265E17-D903-99A9-DC29-BA351A0921C8}"/>
              </a:ext>
            </a:extLst>
          </p:cNvPr>
          <p:cNvSpPr txBox="1">
            <a:spLocks/>
          </p:cNvSpPr>
          <p:nvPr/>
        </p:nvSpPr>
        <p:spPr>
          <a:xfrm>
            <a:off x="756243" y="4890037"/>
            <a:ext cx="4762003" cy="1133604"/>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lvl="1">
              <a:lnSpc>
                <a:spcPct val="100000"/>
              </a:lnSpc>
              <a:spcBef>
                <a:spcPts val="300"/>
              </a:spcBef>
            </a:pPr>
            <a:r>
              <a:rPr lang="en-US" sz="800" noProof="0" dirty="0"/>
              <a:t>Professional HW scanner or Camera based depending on needs</a:t>
            </a:r>
          </a:p>
          <a:p>
            <a:pPr marL="171450" lvl="1" indent="-171450">
              <a:lnSpc>
                <a:spcPct val="100000"/>
              </a:lnSpc>
              <a:spcBef>
                <a:spcPts val="300"/>
              </a:spcBef>
              <a:buFont typeface="Arial" panose="020B0604020202020204" pitchFamily="34" charset="0"/>
              <a:buChar char="•"/>
            </a:pPr>
            <a:r>
              <a:rPr lang="en-US" sz="800" noProof="0" dirty="0"/>
              <a:t>Ability to pick one code out of many with aimer dot or two-step viewfinder</a:t>
            </a:r>
          </a:p>
          <a:p>
            <a:pPr marL="171450" lvl="1" indent="-171450">
              <a:lnSpc>
                <a:spcPct val="100000"/>
              </a:lnSpc>
              <a:spcBef>
                <a:spcPts val="300"/>
              </a:spcBef>
              <a:buFont typeface="Arial" panose="020B0604020202020204" pitchFamily="34" charset="0"/>
              <a:buChar char="•"/>
            </a:pPr>
            <a:r>
              <a:rPr lang="en-US" sz="800" noProof="0" dirty="0"/>
              <a:t>Rich set of configurations based on customer and partner needs. </a:t>
            </a:r>
          </a:p>
          <a:p>
            <a:pPr marL="171450" lvl="1" indent="-171450">
              <a:lnSpc>
                <a:spcPct val="100000"/>
              </a:lnSpc>
              <a:spcBef>
                <a:spcPts val="300"/>
              </a:spcBef>
              <a:buFont typeface="Arial" panose="020B0604020202020204" pitchFamily="34" charset="0"/>
              <a:buChar char="•"/>
            </a:pPr>
            <a:r>
              <a:rPr lang="en-US" sz="800" noProof="0" dirty="0"/>
              <a:t>Validated with partners such as </a:t>
            </a:r>
            <a:r>
              <a:rPr lang="en-US" sz="800" noProof="0" dirty="0" err="1"/>
              <a:t>EpicPrioritize</a:t>
            </a:r>
            <a:r>
              <a:rPr lang="en-US" sz="800" noProof="0" dirty="0"/>
              <a:t> Cellular network / Prioritize Cellular data per app</a:t>
            </a:r>
          </a:p>
          <a:p>
            <a:pPr marL="171450" lvl="1" indent="-171450">
              <a:lnSpc>
                <a:spcPct val="100000"/>
              </a:lnSpc>
              <a:spcBef>
                <a:spcPts val="300"/>
              </a:spcBef>
              <a:buFont typeface="Arial" panose="020B0604020202020204" pitchFamily="34" charset="0"/>
              <a:buChar char="•"/>
            </a:pPr>
            <a:r>
              <a:rPr lang="en-US" sz="800" noProof="0" dirty="0"/>
              <a:t>Extensive interoperability testing</a:t>
            </a:r>
            <a:endParaRPr kumimoji="0" lang="en-US" sz="800" b="0" i="0" u="none" strike="noStrike" kern="1200" cap="none" spc="0" normalizeH="0" baseline="0" noProof="0" dirty="0">
              <a:ln>
                <a:noFill/>
              </a:ln>
              <a:effectLst/>
              <a:uLnTx/>
              <a:uFillTx/>
              <a:latin typeface="Proxima Nova"/>
            </a:endParaRPr>
          </a:p>
        </p:txBody>
      </p:sp>
      <p:sp>
        <p:nvSpPr>
          <p:cNvPr id="18" name="Text Placeholder 5">
            <a:extLst>
              <a:ext uri="{FF2B5EF4-FFF2-40B4-BE49-F238E27FC236}">
                <a16:creationId xmlns:a16="http://schemas.microsoft.com/office/drawing/2014/main" id="{444FD9D3-2ABF-FA52-AD6A-521B040E5F1B}"/>
              </a:ext>
            </a:extLst>
          </p:cNvPr>
          <p:cNvSpPr txBox="1">
            <a:spLocks/>
          </p:cNvSpPr>
          <p:nvPr/>
        </p:nvSpPr>
        <p:spPr>
          <a:xfrm>
            <a:off x="6009774" y="1565204"/>
            <a:ext cx="5425982" cy="2060923"/>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171450" lvl="1" indent="-171450">
              <a:lnSpc>
                <a:spcPct val="100000"/>
              </a:lnSpc>
              <a:spcBef>
                <a:spcPts val="300"/>
              </a:spcBef>
              <a:buFont typeface="Arial" panose="020B0604020202020204" pitchFamily="34" charset="0"/>
              <a:buChar char="•"/>
            </a:pPr>
            <a:r>
              <a:rPr lang="en-US" sz="900" noProof="0" dirty="0"/>
              <a:t>Configure minimum volume / prevent mute</a:t>
            </a:r>
          </a:p>
          <a:p>
            <a:pPr marL="171450" lvl="1" indent="-171450">
              <a:lnSpc>
                <a:spcPct val="100000"/>
              </a:lnSpc>
              <a:spcBef>
                <a:spcPts val="300"/>
              </a:spcBef>
              <a:buFont typeface="Arial" panose="020B0604020202020204" pitchFamily="34" charset="0"/>
              <a:buChar char="•"/>
            </a:pPr>
            <a:r>
              <a:rPr lang="en-US" sz="900" noProof="0" dirty="0"/>
              <a:t>Configuration of the notification drawer e.g. remove flight mode toggle icon</a:t>
            </a:r>
          </a:p>
          <a:p>
            <a:pPr marL="171450" lvl="1" indent="-171450">
              <a:lnSpc>
                <a:spcPct val="100000"/>
              </a:lnSpc>
              <a:spcBef>
                <a:spcPts val="300"/>
              </a:spcBef>
              <a:buFont typeface="Arial" panose="020B0604020202020204" pitchFamily="34" charset="0"/>
              <a:buChar char="•"/>
            </a:pPr>
            <a:r>
              <a:rPr lang="en-US" sz="900" noProof="0" dirty="0"/>
              <a:t>Configuration of power button action</a:t>
            </a:r>
          </a:p>
          <a:p>
            <a:pPr marL="171450" lvl="1" indent="-171450">
              <a:lnSpc>
                <a:spcPct val="100000"/>
              </a:lnSpc>
              <a:spcBef>
                <a:spcPts val="300"/>
              </a:spcBef>
              <a:buFont typeface="Arial" panose="020B0604020202020204" pitchFamily="34" charset="0"/>
              <a:buChar char="•"/>
            </a:pPr>
            <a:r>
              <a:rPr lang="en-US" sz="900" noProof="0" dirty="0"/>
              <a:t>Protect settings with password</a:t>
            </a:r>
          </a:p>
          <a:p>
            <a:pPr marL="171450" lvl="1" indent="-171450">
              <a:lnSpc>
                <a:spcPct val="100000"/>
              </a:lnSpc>
              <a:spcBef>
                <a:spcPts val="300"/>
              </a:spcBef>
              <a:buFont typeface="Arial" panose="020B0604020202020204" pitchFamily="34" charset="0"/>
              <a:buChar char="•"/>
            </a:pPr>
            <a:r>
              <a:rPr lang="en-US" sz="900" noProof="0" dirty="0"/>
              <a:t>Protect app drawer with password</a:t>
            </a:r>
          </a:p>
          <a:p>
            <a:pPr marL="171450" lvl="1" indent="-171450">
              <a:lnSpc>
                <a:spcPct val="100000"/>
              </a:lnSpc>
              <a:spcBef>
                <a:spcPts val="300"/>
              </a:spcBef>
              <a:buFont typeface="Arial" panose="020B0604020202020204" pitchFamily="34" charset="0"/>
              <a:buChar char="•"/>
            </a:pPr>
            <a:r>
              <a:rPr lang="en-US" sz="900" noProof="0" dirty="0"/>
              <a:t>Prevent screenshot</a:t>
            </a:r>
          </a:p>
          <a:p>
            <a:pPr marL="171450" lvl="1" indent="-171450">
              <a:lnSpc>
                <a:spcPct val="100000"/>
              </a:lnSpc>
              <a:spcBef>
                <a:spcPts val="300"/>
              </a:spcBef>
              <a:buFont typeface="Arial" panose="020B0604020202020204" pitchFamily="34" charset="0"/>
              <a:buChar char="•"/>
            </a:pPr>
            <a:r>
              <a:rPr lang="en-US" sz="900" noProof="0" dirty="0"/>
              <a:t>Prevent camera usage</a:t>
            </a:r>
          </a:p>
          <a:p>
            <a:pPr marL="171450" lvl="1" indent="-171450">
              <a:lnSpc>
                <a:spcPct val="100000"/>
              </a:lnSpc>
              <a:spcBef>
                <a:spcPts val="300"/>
              </a:spcBef>
              <a:buFont typeface="Arial" panose="020B0604020202020204" pitchFamily="34" charset="0"/>
              <a:buChar char="•"/>
            </a:pPr>
            <a:r>
              <a:rPr lang="en-US" sz="900" noProof="0" dirty="0"/>
              <a:t>Control </a:t>
            </a:r>
            <a:r>
              <a:rPr lang="en-US" sz="900" dirty="0"/>
              <a:t>and</a:t>
            </a:r>
            <a:r>
              <a:rPr lang="en-US" sz="900" noProof="0" dirty="0"/>
              <a:t> lock the size and placements of apps and widgets</a:t>
            </a:r>
          </a:p>
          <a:p>
            <a:pPr marL="171450" lvl="1" indent="-171450">
              <a:lnSpc>
                <a:spcPct val="100000"/>
              </a:lnSpc>
              <a:spcBef>
                <a:spcPts val="300"/>
              </a:spcBef>
              <a:buFont typeface="Arial" panose="020B0604020202020204" pitchFamily="34" charset="0"/>
              <a:buChar char="•"/>
            </a:pPr>
            <a:r>
              <a:rPr lang="en-US" sz="900" noProof="0" dirty="0"/>
              <a:t>Remove the Google search bar</a:t>
            </a:r>
          </a:p>
          <a:p>
            <a:pPr marL="171450" lvl="1" indent="-171450">
              <a:lnSpc>
                <a:spcPct val="100000"/>
              </a:lnSpc>
              <a:spcBef>
                <a:spcPts val="300"/>
              </a:spcBef>
              <a:buFont typeface="Arial" panose="020B0604020202020204" pitchFamily="34" charset="0"/>
              <a:buChar char="•"/>
            </a:pPr>
            <a:r>
              <a:rPr lang="en-US" sz="900" noProof="0" dirty="0"/>
              <a:t>Prevent turn off notification via notification </a:t>
            </a:r>
          </a:p>
          <a:p>
            <a:pPr marL="171450" lvl="1" indent="-171450">
              <a:lnSpc>
                <a:spcPct val="100000"/>
              </a:lnSpc>
              <a:spcBef>
                <a:spcPts val="300"/>
              </a:spcBef>
              <a:buFont typeface="Arial" panose="020B0604020202020204" pitchFamily="34" charset="0"/>
              <a:buChar char="•"/>
            </a:pPr>
            <a:r>
              <a:rPr lang="en-US" sz="900" noProof="0" dirty="0"/>
              <a:t>Default settings tuned for mission critical usage e.g. key shortcut to prevent ringing is turned off</a:t>
            </a:r>
          </a:p>
        </p:txBody>
      </p:sp>
      <p:sp>
        <p:nvSpPr>
          <p:cNvPr id="19" name="Text Placeholder 5">
            <a:extLst>
              <a:ext uri="{FF2B5EF4-FFF2-40B4-BE49-F238E27FC236}">
                <a16:creationId xmlns:a16="http://schemas.microsoft.com/office/drawing/2014/main" id="{D2F22FFE-D638-63AE-C2C3-A066C6795FBD}"/>
              </a:ext>
            </a:extLst>
          </p:cNvPr>
          <p:cNvSpPr txBox="1">
            <a:spLocks/>
          </p:cNvSpPr>
          <p:nvPr/>
        </p:nvSpPr>
        <p:spPr>
          <a:xfrm>
            <a:off x="6009774" y="4020596"/>
            <a:ext cx="4911251" cy="2643387"/>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171450" lvl="1" indent="-171450">
              <a:lnSpc>
                <a:spcPct val="100000"/>
              </a:lnSpc>
              <a:spcBef>
                <a:spcPts val="300"/>
              </a:spcBef>
              <a:buFont typeface="Arial" panose="020B0604020202020204" pitchFamily="34" charset="0"/>
              <a:buChar char="•"/>
            </a:pPr>
            <a:r>
              <a:rPr lang="en-US" sz="900" noProof="0" dirty="0"/>
              <a:t>Read out caller</a:t>
            </a:r>
            <a:r>
              <a:rPr lang="en-US" sz="900" dirty="0"/>
              <a:t> ID / name</a:t>
            </a:r>
            <a:endParaRPr lang="en-US" sz="900" noProof="0" dirty="0"/>
          </a:p>
          <a:p>
            <a:pPr marL="171450" lvl="1" indent="-171450">
              <a:lnSpc>
                <a:spcPct val="100000"/>
              </a:lnSpc>
              <a:spcBef>
                <a:spcPts val="300"/>
              </a:spcBef>
              <a:buFont typeface="Arial" panose="020B0604020202020204" pitchFamily="34" charset="0"/>
              <a:buChar char="•"/>
            </a:pPr>
            <a:r>
              <a:rPr lang="en-US" sz="900" noProof="0" dirty="0"/>
              <a:t>Answer / Decline / Silent call with voice command</a:t>
            </a:r>
          </a:p>
          <a:p>
            <a:pPr marL="171450" lvl="1" indent="-171450">
              <a:lnSpc>
                <a:spcPct val="100000"/>
              </a:lnSpc>
              <a:spcBef>
                <a:spcPts val="300"/>
              </a:spcBef>
              <a:buFont typeface="Arial" panose="020B0604020202020204" pitchFamily="34" charset="0"/>
              <a:buChar char="•"/>
            </a:pPr>
            <a:r>
              <a:rPr lang="en-US" sz="900" noProof="0" dirty="0"/>
              <a:t>Speakerphone mode optimized for pocket</a:t>
            </a:r>
          </a:p>
          <a:p>
            <a:pPr marL="171450" lvl="1" indent="-171450">
              <a:lnSpc>
                <a:spcPct val="100000"/>
              </a:lnSpc>
              <a:spcBef>
                <a:spcPts val="300"/>
              </a:spcBef>
              <a:buFont typeface="Arial" panose="020B0604020202020204" pitchFamily="34" charset="0"/>
              <a:buChar char="•"/>
            </a:pPr>
            <a:r>
              <a:rPr lang="en-US" sz="900" noProof="0" dirty="0" err="1"/>
              <a:t>Myco</a:t>
            </a:r>
            <a:r>
              <a:rPr lang="en-US" sz="900" noProof="0" dirty="0"/>
              <a:t> widgets (Owner Id + Battery)</a:t>
            </a:r>
          </a:p>
          <a:p>
            <a:pPr marL="171450" lvl="1" indent="-171450">
              <a:lnSpc>
                <a:spcPct val="100000"/>
              </a:lnSpc>
              <a:spcBef>
                <a:spcPts val="300"/>
              </a:spcBef>
              <a:buFont typeface="Arial" panose="020B0604020202020204" pitchFamily="34" charset="0"/>
              <a:buChar char="•"/>
            </a:pPr>
            <a:r>
              <a:rPr lang="en-US" sz="900" noProof="0" dirty="0"/>
              <a:t>Supports networks without internet connectivity</a:t>
            </a:r>
          </a:p>
          <a:p>
            <a:pPr marL="171450" lvl="1" indent="-171450">
              <a:lnSpc>
                <a:spcPct val="100000"/>
              </a:lnSpc>
              <a:spcBef>
                <a:spcPts val="300"/>
              </a:spcBef>
              <a:buFont typeface="Arial" panose="020B0604020202020204" pitchFamily="34" charset="0"/>
              <a:buChar char="•"/>
            </a:pPr>
            <a:r>
              <a:rPr lang="en-US" sz="900" noProof="0" dirty="0"/>
              <a:t>Improved/earlier low battery warning </a:t>
            </a:r>
          </a:p>
          <a:p>
            <a:pPr marL="171450" lvl="1" indent="-171450">
              <a:lnSpc>
                <a:spcPct val="100000"/>
              </a:lnSpc>
              <a:spcBef>
                <a:spcPts val="300"/>
              </a:spcBef>
              <a:buFont typeface="Arial" panose="020B0604020202020204" pitchFamily="34" charset="0"/>
              <a:buChar char="•"/>
            </a:pPr>
            <a:r>
              <a:rPr lang="en-US" sz="900" noProof="0" dirty="0"/>
              <a:t>Battery health supervision and warning</a:t>
            </a:r>
          </a:p>
          <a:p>
            <a:pPr marL="171450" lvl="1" indent="-171450">
              <a:lnSpc>
                <a:spcPct val="100000"/>
              </a:lnSpc>
              <a:spcBef>
                <a:spcPts val="300"/>
              </a:spcBef>
              <a:buFont typeface="Arial" panose="020B0604020202020204" pitchFamily="34" charset="0"/>
              <a:buChar char="•"/>
            </a:pPr>
            <a:r>
              <a:rPr lang="en-US" sz="900" noProof="0" dirty="0"/>
              <a:t>Warning notifications for unexpected events e.g. connectivity loss </a:t>
            </a:r>
          </a:p>
          <a:p>
            <a:pPr marL="171450" lvl="1" indent="-171450">
              <a:lnSpc>
                <a:spcPct val="100000"/>
              </a:lnSpc>
              <a:spcBef>
                <a:spcPts val="300"/>
              </a:spcBef>
              <a:buFont typeface="Arial" panose="020B0604020202020204" pitchFamily="34" charset="0"/>
              <a:buChar char="•"/>
            </a:pPr>
            <a:r>
              <a:rPr lang="en-US" sz="900" noProof="0" dirty="0"/>
              <a:t>Multicolor LED with app-controlled color and blink pattern</a:t>
            </a:r>
          </a:p>
          <a:p>
            <a:pPr marL="171450" lvl="1" indent="-171450">
              <a:lnSpc>
                <a:spcPct val="100000"/>
              </a:lnSpc>
              <a:spcBef>
                <a:spcPts val="300"/>
              </a:spcBef>
              <a:buFont typeface="Arial" panose="020B0604020202020204" pitchFamily="34" charset="0"/>
              <a:buChar char="•"/>
            </a:pPr>
            <a:r>
              <a:rPr lang="en-US" sz="900" noProof="0" dirty="0"/>
              <a:t>Configure volume type on volume buttons </a:t>
            </a:r>
          </a:p>
          <a:p>
            <a:pPr marL="171450" lvl="1" indent="-171450">
              <a:lnSpc>
                <a:spcPct val="100000"/>
              </a:lnSpc>
              <a:spcBef>
                <a:spcPts val="300"/>
              </a:spcBef>
              <a:buFont typeface="Arial" panose="020B0604020202020204" pitchFamily="34" charset="0"/>
              <a:buChar char="•"/>
            </a:pPr>
            <a:r>
              <a:rPr lang="en-US" sz="900" noProof="0" dirty="0"/>
              <a:t>Supervision of internal apps, Ascom apps and third-party apps – keeps apps alive</a:t>
            </a:r>
          </a:p>
          <a:p>
            <a:pPr marL="171450" lvl="1" indent="-171450">
              <a:lnSpc>
                <a:spcPct val="100000"/>
              </a:lnSpc>
              <a:spcBef>
                <a:spcPts val="300"/>
              </a:spcBef>
              <a:buFont typeface="Arial" panose="020B0604020202020204" pitchFamily="34" charset="0"/>
              <a:buChar char="•"/>
            </a:pPr>
            <a:r>
              <a:rPr lang="en-US" sz="900" noProof="0" dirty="0"/>
              <a:t>Power-save mode optimized for reliability</a:t>
            </a:r>
          </a:p>
          <a:p>
            <a:pPr marL="171450" lvl="1" indent="-171450">
              <a:lnSpc>
                <a:spcPct val="100000"/>
              </a:lnSpc>
              <a:spcBef>
                <a:spcPts val="300"/>
              </a:spcBef>
              <a:buFont typeface="Arial" panose="020B0604020202020204" pitchFamily="34" charset="0"/>
              <a:buChar char="•"/>
            </a:pPr>
            <a:r>
              <a:rPr lang="en-US" sz="900" noProof="0" dirty="0"/>
              <a:t>FIPS-validated cryptography</a:t>
            </a:r>
          </a:p>
          <a:p>
            <a:pPr marL="171450" lvl="1" indent="-171450">
              <a:lnSpc>
                <a:spcPct val="100000"/>
              </a:lnSpc>
              <a:spcBef>
                <a:spcPts val="300"/>
              </a:spcBef>
              <a:buFont typeface="Arial" panose="020B0604020202020204" pitchFamily="34" charset="0"/>
              <a:buChar char="•"/>
            </a:pPr>
            <a:r>
              <a:rPr lang="en-US" sz="900" noProof="0" dirty="0"/>
              <a:t>Redundancy for alarm and messaging with DECT and Wi-Fi </a:t>
            </a:r>
          </a:p>
        </p:txBody>
      </p:sp>
      <p:sp>
        <p:nvSpPr>
          <p:cNvPr id="20" name="Rounded Rectangle 19">
            <a:extLst>
              <a:ext uri="{FF2B5EF4-FFF2-40B4-BE49-F238E27FC236}">
                <a16:creationId xmlns:a16="http://schemas.microsoft.com/office/drawing/2014/main" id="{90769FAB-1F44-3D9C-FBE8-34D8877AE1C4}"/>
              </a:ext>
            </a:extLst>
          </p:cNvPr>
          <p:cNvSpPr/>
          <p:nvPr/>
        </p:nvSpPr>
        <p:spPr>
          <a:xfrm>
            <a:off x="6009774" y="3751394"/>
            <a:ext cx="4911251" cy="230832"/>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0" noProof="0" dirty="0">
              <a:ln>
                <a:noFill/>
              </a:ln>
            </a:endParaRPr>
          </a:p>
        </p:txBody>
      </p:sp>
      <p:sp>
        <p:nvSpPr>
          <p:cNvPr id="24" name="TextBox 23">
            <a:extLst>
              <a:ext uri="{FF2B5EF4-FFF2-40B4-BE49-F238E27FC236}">
                <a16:creationId xmlns:a16="http://schemas.microsoft.com/office/drawing/2014/main" id="{44A5A242-236D-9AEE-A0D6-483BA16AD880}"/>
              </a:ext>
            </a:extLst>
          </p:cNvPr>
          <p:cNvSpPr txBox="1"/>
          <p:nvPr/>
        </p:nvSpPr>
        <p:spPr>
          <a:xfrm>
            <a:off x="6056741" y="3751394"/>
            <a:ext cx="4353529" cy="230832"/>
          </a:xfrm>
          <a:prstGeom prst="rect">
            <a:avLst/>
          </a:prstGeom>
          <a:noFill/>
          <a:ln w="6350">
            <a:noFill/>
          </a:ln>
        </p:spPr>
        <p:txBody>
          <a:bodyPr wrap="square">
            <a:spAutoFit/>
          </a:bodyPr>
          <a:lstStyle/>
          <a:p>
            <a:r>
              <a:rPr lang="en-US" sz="900" b="1" noProof="0" dirty="0"/>
              <a:t>Reliability, security and usability enhancements</a:t>
            </a:r>
          </a:p>
        </p:txBody>
      </p:sp>
    </p:spTree>
    <p:extLst>
      <p:ext uri="{BB962C8B-B14F-4D97-AF65-F5344CB8AC3E}">
        <p14:creationId xmlns:p14="http://schemas.microsoft.com/office/powerpoint/2010/main" val="958140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2ECC1-D212-B88C-388F-FFB2277C2684}"/>
            </a:ext>
          </a:extLst>
        </p:cNvPr>
        <p:cNvGrpSpPr/>
        <p:nvPr/>
      </p:nvGrpSpPr>
      <p:grpSpPr>
        <a:xfrm>
          <a:off x="0" y="0"/>
          <a:ext cx="0" cy="0"/>
          <a:chOff x="0" y="0"/>
          <a:chExt cx="0" cy="0"/>
        </a:xfrm>
      </p:grpSpPr>
      <p:sp>
        <p:nvSpPr>
          <p:cNvPr id="12" name="Rounded Rectangle 11">
            <a:extLst>
              <a:ext uri="{FF2B5EF4-FFF2-40B4-BE49-F238E27FC236}">
                <a16:creationId xmlns:a16="http://schemas.microsoft.com/office/drawing/2014/main" id="{35CA8EEE-1ECC-EA23-545B-6206A8480199}"/>
              </a:ext>
            </a:extLst>
          </p:cNvPr>
          <p:cNvSpPr/>
          <p:nvPr/>
        </p:nvSpPr>
        <p:spPr>
          <a:xfrm>
            <a:off x="606997" y="1259114"/>
            <a:ext cx="4911251" cy="217787"/>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0" noProof="0" dirty="0">
              <a:ln>
                <a:noFill/>
              </a:ln>
            </a:endParaRPr>
          </a:p>
        </p:txBody>
      </p:sp>
      <p:sp>
        <p:nvSpPr>
          <p:cNvPr id="4" name="Slide Number Placeholder 3">
            <a:extLst>
              <a:ext uri="{FF2B5EF4-FFF2-40B4-BE49-F238E27FC236}">
                <a16:creationId xmlns:a16="http://schemas.microsoft.com/office/drawing/2014/main" id="{AB3BD6E5-4642-4C94-8755-1C2991846B7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E46AF-EC69-4003-B99F-7251BF543429}" type="slidenum">
              <a:rPr kumimoji="0" lang="en-US" sz="700" b="0" i="0" u="none" strike="noStrike" kern="1200" cap="none" spc="0" normalizeH="0" baseline="0" noProof="0" smtClean="0">
                <a:ln>
                  <a:noFill/>
                </a:ln>
                <a:solidFill>
                  <a:srgbClr val="333333"/>
                </a:solidFill>
                <a:effectLst/>
                <a:uLnTx/>
                <a:uFillTx/>
                <a:latin typeface="Proxima Nova"/>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700" b="0" i="0" u="none" strike="noStrike" kern="1200" cap="none" spc="0" normalizeH="0" baseline="0" noProof="0" dirty="0">
              <a:ln>
                <a:noFill/>
              </a:ln>
              <a:solidFill>
                <a:srgbClr val="333333"/>
              </a:solidFill>
              <a:effectLst/>
              <a:uLnTx/>
              <a:uFillTx/>
              <a:latin typeface="Proxima Nova"/>
            </a:endParaRPr>
          </a:p>
        </p:txBody>
      </p:sp>
      <p:sp>
        <p:nvSpPr>
          <p:cNvPr id="16" name="TextBox 15">
            <a:extLst>
              <a:ext uri="{FF2B5EF4-FFF2-40B4-BE49-F238E27FC236}">
                <a16:creationId xmlns:a16="http://schemas.microsoft.com/office/drawing/2014/main" id="{E21A737A-065D-BB64-8781-6F51F90EEF8B}"/>
              </a:ext>
            </a:extLst>
          </p:cNvPr>
          <p:cNvSpPr txBox="1"/>
          <p:nvPr/>
        </p:nvSpPr>
        <p:spPr>
          <a:xfrm>
            <a:off x="756245" y="1245938"/>
            <a:ext cx="3887008" cy="230832"/>
          </a:xfrm>
          <a:prstGeom prst="rect">
            <a:avLst/>
          </a:prstGeom>
          <a:noFill/>
          <a:ln w="6350">
            <a:noFill/>
          </a:ln>
        </p:spPr>
        <p:txBody>
          <a:bodyPr wrap="square">
            <a:spAutoFit/>
          </a:bodyPr>
          <a:lstStyle/>
          <a:p>
            <a:pPr>
              <a:lnSpc>
                <a:spcPct val="100000"/>
              </a:lnSpc>
              <a:spcBef>
                <a:spcPts val="0"/>
              </a:spcBef>
              <a:defRPr/>
            </a:pPr>
            <a:r>
              <a:rPr lang="en-US" sz="900" b="1" noProof="0" dirty="0"/>
              <a:t>Charger profiles/behavior</a:t>
            </a:r>
          </a:p>
        </p:txBody>
      </p:sp>
      <p:sp>
        <p:nvSpPr>
          <p:cNvPr id="8" name="Text Placeholder 5">
            <a:extLst>
              <a:ext uri="{FF2B5EF4-FFF2-40B4-BE49-F238E27FC236}">
                <a16:creationId xmlns:a16="http://schemas.microsoft.com/office/drawing/2014/main" id="{0FF668B6-EC4A-12C0-99B7-D5C42D14B108}"/>
              </a:ext>
            </a:extLst>
          </p:cNvPr>
          <p:cNvSpPr txBox="1">
            <a:spLocks/>
          </p:cNvSpPr>
          <p:nvPr/>
        </p:nvSpPr>
        <p:spPr>
          <a:xfrm>
            <a:off x="756245" y="1489946"/>
            <a:ext cx="4762003" cy="1180014"/>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171450" lvl="1" indent="-171450">
              <a:lnSpc>
                <a:spcPct val="100000"/>
              </a:lnSpc>
              <a:spcBef>
                <a:spcPts val="300"/>
              </a:spcBef>
              <a:buFont typeface="Arial" panose="020B0604020202020204" pitchFamily="34" charset="0"/>
              <a:buChar char="•"/>
            </a:pPr>
            <a:r>
              <a:rPr lang="en-US" sz="900" noProof="0" dirty="0"/>
              <a:t>Rack charger screen for quick and accurate selection of device e.g. by name, number, color and state of charge.</a:t>
            </a:r>
          </a:p>
          <a:p>
            <a:pPr marL="171450" lvl="1" indent="-171450">
              <a:lnSpc>
                <a:spcPct val="100000"/>
              </a:lnSpc>
              <a:spcBef>
                <a:spcPts val="300"/>
              </a:spcBef>
              <a:buFont typeface="Arial" panose="020B0604020202020204" pitchFamily="34" charset="0"/>
              <a:buChar char="•"/>
            </a:pPr>
            <a:r>
              <a:rPr lang="en-US" sz="900" noProof="0" dirty="0"/>
              <a:t>Create profile for different behavior when putting the device into a charging rack or a desktop charger versus using it normally. E.g. set volume to silent, presence to absent and log out application.</a:t>
            </a:r>
          </a:p>
          <a:p>
            <a:pPr marL="171450" lvl="1" indent="-171450">
              <a:lnSpc>
                <a:spcPct val="100000"/>
              </a:lnSpc>
              <a:spcBef>
                <a:spcPts val="300"/>
              </a:spcBef>
              <a:buFont typeface="Arial" panose="020B0604020202020204" pitchFamily="34" charset="0"/>
              <a:buChar char="•"/>
            </a:pPr>
            <a:r>
              <a:rPr lang="en-US" sz="900" noProof="0" dirty="0"/>
              <a:t>Set the device to the same know state each time removed from charger e.g. set ring volume to a specific level.</a:t>
            </a:r>
          </a:p>
        </p:txBody>
      </p:sp>
      <p:sp>
        <p:nvSpPr>
          <p:cNvPr id="9" name="Rounded Rectangle 8">
            <a:extLst>
              <a:ext uri="{FF2B5EF4-FFF2-40B4-BE49-F238E27FC236}">
                <a16:creationId xmlns:a16="http://schemas.microsoft.com/office/drawing/2014/main" id="{126AFD4B-E2E7-5B5F-2F9E-7C84528E95C9}"/>
              </a:ext>
            </a:extLst>
          </p:cNvPr>
          <p:cNvSpPr/>
          <p:nvPr/>
        </p:nvSpPr>
        <p:spPr>
          <a:xfrm>
            <a:off x="606997" y="2822253"/>
            <a:ext cx="4911251" cy="217787"/>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0" noProof="0" dirty="0">
              <a:ln>
                <a:noFill/>
              </a:ln>
            </a:endParaRPr>
          </a:p>
        </p:txBody>
      </p:sp>
      <p:sp>
        <p:nvSpPr>
          <p:cNvPr id="11" name="TextBox 10">
            <a:extLst>
              <a:ext uri="{FF2B5EF4-FFF2-40B4-BE49-F238E27FC236}">
                <a16:creationId xmlns:a16="http://schemas.microsoft.com/office/drawing/2014/main" id="{0F72D9C0-07AD-9BD0-7749-38F1BF89F6F3}"/>
              </a:ext>
            </a:extLst>
          </p:cNvPr>
          <p:cNvSpPr txBox="1"/>
          <p:nvPr/>
        </p:nvSpPr>
        <p:spPr>
          <a:xfrm>
            <a:off x="756245" y="2796560"/>
            <a:ext cx="3887008" cy="230832"/>
          </a:xfrm>
          <a:prstGeom prst="rect">
            <a:avLst/>
          </a:prstGeom>
          <a:noFill/>
          <a:ln w="6350">
            <a:noFill/>
          </a:ln>
        </p:spPr>
        <p:txBody>
          <a:bodyPr wrap="square">
            <a:spAutoFit/>
          </a:bodyPr>
          <a:lstStyle/>
          <a:p>
            <a:r>
              <a:rPr lang="en-US" sz="900" b="1" noProof="0" dirty="0"/>
              <a:t>Personal alarm</a:t>
            </a:r>
          </a:p>
        </p:txBody>
      </p:sp>
      <p:sp>
        <p:nvSpPr>
          <p:cNvPr id="17" name="Text Placeholder 5">
            <a:extLst>
              <a:ext uri="{FF2B5EF4-FFF2-40B4-BE49-F238E27FC236}">
                <a16:creationId xmlns:a16="http://schemas.microsoft.com/office/drawing/2014/main" id="{A350135F-0E95-2EDF-D60C-11271A6478E5}"/>
              </a:ext>
            </a:extLst>
          </p:cNvPr>
          <p:cNvSpPr txBox="1">
            <a:spLocks/>
          </p:cNvSpPr>
          <p:nvPr/>
        </p:nvSpPr>
        <p:spPr>
          <a:xfrm>
            <a:off x="756245" y="3117106"/>
            <a:ext cx="4911251" cy="425101"/>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171450" lvl="1" indent="-171450">
              <a:lnSpc>
                <a:spcPct val="100000"/>
              </a:lnSpc>
              <a:spcBef>
                <a:spcPts val="300"/>
              </a:spcBef>
              <a:buFont typeface="Arial" panose="020B0604020202020204" pitchFamily="34" charset="0"/>
              <a:buChar char="•"/>
            </a:pPr>
            <a:r>
              <a:rPr lang="en-US" sz="900" noProof="0" dirty="0"/>
              <a:t>Personal security e.g. Alarm button, Pull-cord alarm - configurations to avoid false alarms</a:t>
            </a:r>
          </a:p>
          <a:p>
            <a:pPr marL="171450" lvl="1" indent="-171450">
              <a:lnSpc>
                <a:spcPct val="100000"/>
              </a:lnSpc>
              <a:spcBef>
                <a:spcPts val="300"/>
              </a:spcBef>
              <a:buFont typeface="Arial" panose="020B0604020202020204" pitchFamily="34" charset="0"/>
              <a:buChar char="•"/>
            </a:pPr>
            <a:r>
              <a:rPr lang="en-US" sz="900" noProof="0" dirty="0"/>
              <a:t>Man-down &amp; No-movement alarms – battery optimized</a:t>
            </a:r>
          </a:p>
        </p:txBody>
      </p:sp>
      <p:sp>
        <p:nvSpPr>
          <p:cNvPr id="18" name="Rounded Rectangle 17">
            <a:extLst>
              <a:ext uri="{FF2B5EF4-FFF2-40B4-BE49-F238E27FC236}">
                <a16:creationId xmlns:a16="http://schemas.microsoft.com/office/drawing/2014/main" id="{E3A7DC82-611C-8A61-FA95-3DC719AA0805}"/>
              </a:ext>
            </a:extLst>
          </p:cNvPr>
          <p:cNvSpPr/>
          <p:nvPr/>
        </p:nvSpPr>
        <p:spPr>
          <a:xfrm>
            <a:off x="606997" y="3705429"/>
            <a:ext cx="4911251" cy="24966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0" noProof="0" dirty="0">
              <a:ln>
                <a:noFill/>
              </a:ln>
            </a:endParaRPr>
          </a:p>
        </p:txBody>
      </p:sp>
      <p:sp>
        <p:nvSpPr>
          <p:cNvPr id="19" name="TextBox 18">
            <a:extLst>
              <a:ext uri="{FF2B5EF4-FFF2-40B4-BE49-F238E27FC236}">
                <a16:creationId xmlns:a16="http://schemas.microsoft.com/office/drawing/2014/main" id="{47D92523-FAC5-F1FE-3694-43767808C1F9}"/>
              </a:ext>
            </a:extLst>
          </p:cNvPr>
          <p:cNvSpPr txBox="1"/>
          <p:nvPr/>
        </p:nvSpPr>
        <p:spPr>
          <a:xfrm>
            <a:off x="756245" y="3685425"/>
            <a:ext cx="3887008" cy="230832"/>
          </a:xfrm>
          <a:prstGeom prst="rect">
            <a:avLst/>
          </a:prstGeom>
          <a:noFill/>
          <a:ln w="6350">
            <a:noFill/>
          </a:ln>
        </p:spPr>
        <p:txBody>
          <a:bodyPr wrap="square">
            <a:spAutoFit/>
          </a:bodyPr>
          <a:lstStyle/>
          <a:p>
            <a:r>
              <a:rPr lang="en-US" sz="900" b="1" noProof="0" dirty="0"/>
              <a:t>Positioning</a:t>
            </a:r>
          </a:p>
        </p:txBody>
      </p:sp>
      <p:sp>
        <p:nvSpPr>
          <p:cNvPr id="20" name="Text Placeholder 5">
            <a:extLst>
              <a:ext uri="{FF2B5EF4-FFF2-40B4-BE49-F238E27FC236}">
                <a16:creationId xmlns:a16="http://schemas.microsoft.com/office/drawing/2014/main" id="{3A3E07F7-7E02-1CE2-B0F3-B492C144299A}"/>
              </a:ext>
            </a:extLst>
          </p:cNvPr>
          <p:cNvSpPr txBox="1">
            <a:spLocks/>
          </p:cNvSpPr>
          <p:nvPr/>
        </p:nvSpPr>
        <p:spPr>
          <a:xfrm>
            <a:off x="756245" y="4021313"/>
            <a:ext cx="4911251" cy="425101"/>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171450" lvl="1" indent="-171450">
              <a:lnSpc>
                <a:spcPct val="100000"/>
              </a:lnSpc>
              <a:buFont typeface="Arial" panose="020B0604020202020204" pitchFamily="34" charset="0"/>
              <a:buChar char="•"/>
            </a:pPr>
            <a:r>
              <a:rPr lang="en-US" sz="900" noProof="0" dirty="0"/>
              <a:t>Various location / positioning capabilities e.g. Wi-Fi, RTT, GPS, BLE (tag and receiver), DECT and IR. Mainly for alarm and workflow solutions</a:t>
            </a:r>
          </a:p>
        </p:txBody>
      </p:sp>
      <p:sp>
        <p:nvSpPr>
          <p:cNvPr id="24" name="Rounded Rectangle 23">
            <a:extLst>
              <a:ext uri="{FF2B5EF4-FFF2-40B4-BE49-F238E27FC236}">
                <a16:creationId xmlns:a16="http://schemas.microsoft.com/office/drawing/2014/main" id="{7F478486-08D0-B371-7336-4FE2D928E2ED}"/>
              </a:ext>
            </a:extLst>
          </p:cNvPr>
          <p:cNvSpPr/>
          <p:nvPr/>
        </p:nvSpPr>
        <p:spPr>
          <a:xfrm>
            <a:off x="606997" y="4555208"/>
            <a:ext cx="4911251" cy="230832"/>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0" noProof="0" dirty="0">
              <a:ln>
                <a:noFill/>
              </a:ln>
            </a:endParaRPr>
          </a:p>
        </p:txBody>
      </p:sp>
      <p:sp>
        <p:nvSpPr>
          <p:cNvPr id="25" name="TextBox 24">
            <a:extLst>
              <a:ext uri="{FF2B5EF4-FFF2-40B4-BE49-F238E27FC236}">
                <a16:creationId xmlns:a16="http://schemas.microsoft.com/office/drawing/2014/main" id="{597EFFF8-2350-59E4-9B87-33B8E4108150}"/>
              </a:ext>
            </a:extLst>
          </p:cNvPr>
          <p:cNvSpPr txBox="1"/>
          <p:nvPr/>
        </p:nvSpPr>
        <p:spPr>
          <a:xfrm>
            <a:off x="756245" y="4552181"/>
            <a:ext cx="3887008" cy="230832"/>
          </a:xfrm>
          <a:prstGeom prst="rect">
            <a:avLst/>
          </a:prstGeom>
          <a:noFill/>
          <a:ln w="6350">
            <a:noFill/>
          </a:ln>
        </p:spPr>
        <p:txBody>
          <a:bodyPr wrap="square">
            <a:spAutoFit/>
          </a:bodyPr>
          <a:lstStyle/>
          <a:p>
            <a:r>
              <a:rPr lang="en-US" sz="900" b="1" noProof="0" dirty="0"/>
              <a:t>Device Management</a:t>
            </a:r>
          </a:p>
        </p:txBody>
      </p:sp>
      <p:sp>
        <p:nvSpPr>
          <p:cNvPr id="26" name="Text Placeholder 5">
            <a:extLst>
              <a:ext uri="{FF2B5EF4-FFF2-40B4-BE49-F238E27FC236}">
                <a16:creationId xmlns:a16="http://schemas.microsoft.com/office/drawing/2014/main" id="{BFB94758-6C8A-9243-9C99-6FDAC0F6811D}"/>
              </a:ext>
            </a:extLst>
          </p:cNvPr>
          <p:cNvSpPr txBox="1">
            <a:spLocks/>
          </p:cNvSpPr>
          <p:nvPr/>
        </p:nvSpPr>
        <p:spPr>
          <a:xfrm>
            <a:off x="756245" y="4882354"/>
            <a:ext cx="4762003" cy="1584710"/>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171450" lvl="1" indent="-171450">
              <a:lnSpc>
                <a:spcPct val="100000"/>
              </a:lnSpc>
              <a:spcBef>
                <a:spcPts val="300"/>
              </a:spcBef>
              <a:buFont typeface="Arial" panose="020B0604020202020204" pitchFamily="34" charset="0"/>
              <a:buChar char="•"/>
            </a:pPr>
            <a:r>
              <a:rPr lang="en-US" sz="900" noProof="0" dirty="0"/>
              <a:t>Android Enterprise Recommended certification</a:t>
            </a:r>
          </a:p>
          <a:p>
            <a:pPr marL="171450" lvl="1" indent="-171450">
              <a:lnSpc>
                <a:spcPct val="100000"/>
              </a:lnSpc>
              <a:spcBef>
                <a:spcPts val="300"/>
              </a:spcBef>
              <a:buFont typeface="Arial" panose="020B0604020202020204" pitchFamily="34" charset="0"/>
              <a:buChar char="•"/>
            </a:pPr>
            <a:r>
              <a:rPr lang="en-US" sz="900" noProof="0" dirty="0"/>
              <a:t>MDM/EMM support, certifications and </a:t>
            </a:r>
            <a:r>
              <a:rPr lang="en-US" sz="900" noProof="0" dirty="0" err="1"/>
              <a:t>intop</a:t>
            </a:r>
            <a:endParaRPr lang="en-US" sz="900" noProof="0" dirty="0"/>
          </a:p>
          <a:p>
            <a:pPr marL="171450" lvl="1" indent="-171450">
              <a:lnSpc>
                <a:spcPct val="100000"/>
              </a:lnSpc>
              <a:spcBef>
                <a:spcPts val="300"/>
              </a:spcBef>
              <a:buFont typeface="Arial" panose="020B0604020202020204" pitchFamily="34" charset="0"/>
              <a:buChar char="•"/>
            </a:pPr>
            <a:r>
              <a:rPr lang="en-US" sz="900" noProof="0" dirty="0"/>
              <a:t>Large scale device deployment and management Over The Air e.g. </a:t>
            </a:r>
            <a:r>
              <a:rPr lang="sv-SE" sz="900" noProof="0" dirty="0"/>
              <a:t>grant </a:t>
            </a:r>
            <a:r>
              <a:rPr lang="sv-SE" sz="900" noProof="0" dirty="0" err="1"/>
              <a:t>app</a:t>
            </a:r>
            <a:r>
              <a:rPr lang="sv-SE" sz="900" noProof="0" dirty="0"/>
              <a:t> </a:t>
            </a:r>
            <a:r>
              <a:rPr lang="sv-SE" sz="900" noProof="0" dirty="0" err="1"/>
              <a:t>perissions</a:t>
            </a:r>
            <a:r>
              <a:rPr lang="sv-SE" sz="900" noProof="0" dirty="0"/>
              <a:t> </a:t>
            </a:r>
            <a:r>
              <a:rPr lang="sv-SE" sz="900" dirty="0"/>
              <a:t>and b</a:t>
            </a:r>
            <a:r>
              <a:rPr lang="sv-SE" sz="900" noProof="0" dirty="0" err="1"/>
              <a:t>attery</a:t>
            </a:r>
            <a:r>
              <a:rPr lang="sv-SE" sz="900" noProof="0" dirty="0"/>
              <a:t> </a:t>
            </a:r>
            <a:r>
              <a:rPr lang="sv-SE" sz="900" dirty="0"/>
              <a:t>o</a:t>
            </a:r>
            <a:r>
              <a:rPr lang="sv-SE" sz="900" noProof="0" dirty="0" err="1"/>
              <a:t>ptim</a:t>
            </a:r>
            <a:r>
              <a:rPr lang="sv-SE" sz="900" noProof="0" dirty="0"/>
              <a:t>. </a:t>
            </a:r>
            <a:r>
              <a:rPr lang="sv-SE" sz="900" noProof="0" dirty="0" err="1"/>
              <a:t>whitelist</a:t>
            </a:r>
            <a:r>
              <a:rPr lang="sv-SE" sz="900" noProof="0" dirty="0"/>
              <a:t> via MDM</a:t>
            </a:r>
            <a:endParaRPr lang="en-US" sz="900" noProof="0" dirty="0"/>
          </a:p>
          <a:p>
            <a:pPr marL="171450" lvl="1" indent="-171450">
              <a:lnSpc>
                <a:spcPct val="100000"/>
              </a:lnSpc>
              <a:spcBef>
                <a:spcPts val="300"/>
              </a:spcBef>
              <a:buFont typeface="Arial" panose="020B0604020202020204" pitchFamily="34" charset="0"/>
              <a:buChar char="•"/>
            </a:pPr>
            <a:r>
              <a:rPr lang="en-US" sz="900" noProof="0" dirty="0"/>
              <a:t>Small scale device management local on device (USB/QR/UI)</a:t>
            </a:r>
          </a:p>
          <a:p>
            <a:pPr marL="171450" lvl="1" indent="-171450">
              <a:lnSpc>
                <a:spcPct val="100000"/>
              </a:lnSpc>
              <a:spcBef>
                <a:spcPts val="300"/>
              </a:spcBef>
              <a:buFont typeface="Arial" panose="020B0604020202020204" pitchFamily="34" charset="0"/>
              <a:buChar char="•"/>
            </a:pPr>
            <a:r>
              <a:rPr lang="en-US" sz="900" noProof="0" dirty="0" err="1"/>
              <a:t>OEMConfig</a:t>
            </a:r>
            <a:r>
              <a:rPr lang="en-US" sz="900" noProof="0" dirty="0"/>
              <a:t> app, for configuration over MDM/EMM systems (including additional settings missing in the EMM systems, based on customer demands)</a:t>
            </a:r>
          </a:p>
          <a:p>
            <a:pPr marL="171450" lvl="1" indent="-171450">
              <a:lnSpc>
                <a:spcPct val="100000"/>
              </a:lnSpc>
              <a:spcBef>
                <a:spcPts val="300"/>
              </a:spcBef>
              <a:buFont typeface="Arial" panose="020B0604020202020204" pitchFamily="34" charset="0"/>
              <a:buChar char="•"/>
            </a:pPr>
            <a:r>
              <a:rPr lang="en-US" sz="900" noProof="0" dirty="0"/>
              <a:t>SOTA (Software Over The Air) upgrade, internet not needed. Admin to decide what units to update, when to update and if user needs to approve or not.</a:t>
            </a:r>
          </a:p>
        </p:txBody>
      </p:sp>
      <p:sp>
        <p:nvSpPr>
          <p:cNvPr id="27" name="Rounded Rectangle 26">
            <a:extLst>
              <a:ext uri="{FF2B5EF4-FFF2-40B4-BE49-F238E27FC236}">
                <a16:creationId xmlns:a16="http://schemas.microsoft.com/office/drawing/2014/main" id="{8D3487BE-543F-05C7-C82A-83B6F6385612}"/>
              </a:ext>
            </a:extLst>
          </p:cNvPr>
          <p:cNvSpPr/>
          <p:nvPr/>
        </p:nvSpPr>
        <p:spPr>
          <a:xfrm>
            <a:off x="5816951" y="1259114"/>
            <a:ext cx="4911251" cy="21866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0" noProof="0" dirty="0">
              <a:ln>
                <a:noFill/>
              </a:ln>
            </a:endParaRPr>
          </a:p>
        </p:txBody>
      </p:sp>
      <p:sp>
        <p:nvSpPr>
          <p:cNvPr id="28" name="TextBox 27">
            <a:extLst>
              <a:ext uri="{FF2B5EF4-FFF2-40B4-BE49-F238E27FC236}">
                <a16:creationId xmlns:a16="http://schemas.microsoft.com/office/drawing/2014/main" id="{5240AB4B-9F9D-7706-60B5-1428464E7894}"/>
              </a:ext>
            </a:extLst>
          </p:cNvPr>
          <p:cNvSpPr txBox="1"/>
          <p:nvPr/>
        </p:nvSpPr>
        <p:spPr>
          <a:xfrm>
            <a:off x="5966199" y="1246069"/>
            <a:ext cx="3887008" cy="230832"/>
          </a:xfrm>
          <a:prstGeom prst="rect">
            <a:avLst/>
          </a:prstGeom>
          <a:noFill/>
          <a:ln w="6350">
            <a:noFill/>
          </a:ln>
        </p:spPr>
        <p:txBody>
          <a:bodyPr wrap="square">
            <a:spAutoFit/>
          </a:bodyPr>
          <a:lstStyle/>
          <a:p>
            <a:pPr marL="171450" lvl="1" indent="-171450">
              <a:spcBef>
                <a:spcPts val="1000"/>
              </a:spcBef>
            </a:pPr>
            <a:r>
              <a:rPr lang="en-US" sz="900" b="1" noProof="0" dirty="0"/>
              <a:t>Configurable Multifunction buttons</a:t>
            </a:r>
          </a:p>
        </p:txBody>
      </p:sp>
      <p:sp>
        <p:nvSpPr>
          <p:cNvPr id="32" name="Text Placeholder 5">
            <a:extLst>
              <a:ext uri="{FF2B5EF4-FFF2-40B4-BE49-F238E27FC236}">
                <a16:creationId xmlns:a16="http://schemas.microsoft.com/office/drawing/2014/main" id="{8D88B255-EB4C-DB73-5C5C-6E42807F163E}"/>
              </a:ext>
            </a:extLst>
          </p:cNvPr>
          <p:cNvSpPr txBox="1">
            <a:spLocks/>
          </p:cNvSpPr>
          <p:nvPr/>
        </p:nvSpPr>
        <p:spPr>
          <a:xfrm>
            <a:off x="5966199" y="1532714"/>
            <a:ext cx="4762003" cy="414469"/>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171450" lvl="1" indent="-171450">
              <a:lnSpc>
                <a:spcPct val="100000"/>
              </a:lnSpc>
              <a:buFont typeface="Arial" panose="020B0604020202020204" pitchFamily="34" charset="0"/>
              <a:buChar char="•"/>
            </a:pPr>
            <a:r>
              <a:rPr lang="en-US" sz="900" noProof="0" dirty="0"/>
              <a:t>Supports various features e.g. Personal alarm, Bar code, Push-to-talk (PTT), speed dial, flashlight and Google voice assistance etc.</a:t>
            </a:r>
          </a:p>
        </p:txBody>
      </p:sp>
      <p:sp>
        <p:nvSpPr>
          <p:cNvPr id="36" name="Rounded Rectangle 35">
            <a:extLst>
              <a:ext uri="{FF2B5EF4-FFF2-40B4-BE49-F238E27FC236}">
                <a16:creationId xmlns:a16="http://schemas.microsoft.com/office/drawing/2014/main" id="{2454C4C7-28E4-3858-3A9C-1C8897DAAA18}"/>
              </a:ext>
            </a:extLst>
          </p:cNvPr>
          <p:cNvSpPr/>
          <p:nvPr/>
        </p:nvSpPr>
        <p:spPr>
          <a:xfrm>
            <a:off x="5816951" y="2006657"/>
            <a:ext cx="4911251" cy="21866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0" noProof="0" dirty="0">
              <a:ln>
                <a:noFill/>
              </a:ln>
            </a:endParaRPr>
          </a:p>
        </p:txBody>
      </p:sp>
      <p:sp>
        <p:nvSpPr>
          <p:cNvPr id="37" name="TextBox 36">
            <a:extLst>
              <a:ext uri="{FF2B5EF4-FFF2-40B4-BE49-F238E27FC236}">
                <a16:creationId xmlns:a16="http://schemas.microsoft.com/office/drawing/2014/main" id="{E8EC619C-1159-F504-BD38-CD4495937D39}"/>
              </a:ext>
            </a:extLst>
          </p:cNvPr>
          <p:cNvSpPr txBox="1"/>
          <p:nvPr/>
        </p:nvSpPr>
        <p:spPr>
          <a:xfrm>
            <a:off x="5966199" y="2004824"/>
            <a:ext cx="2518582" cy="230832"/>
          </a:xfrm>
          <a:prstGeom prst="rect">
            <a:avLst/>
          </a:prstGeom>
          <a:noFill/>
          <a:ln w="6350">
            <a:noFill/>
          </a:ln>
        </p:spPr>
        <p:txBody>
          <a:bodyPr wrap="square">
            <a:spAutoFit/>
          </a:bodyPr>
          <a:lstStyle/>
          <a:p>
            <a:r>
              <a:rPr lang="en-US" sz="900" b="1" noProof="0" dirty="0"/>
              <a:t>Extended logging and troubleshooting</a:t>
            </a:r>
          </a:p>
        </p:txBody>
      </p:sp>
      <p:sp>
        <p:nvSpPr>
          <p:cNvPr id="38" name="Text Placeholder 5">
            <a:extLst>
              <a:ext uri="{FF2B5EF4-FFF2-40B4-BE49-F238E27FC236}">
                <a16:creationId xmlns:a16="http://schemas.microsoft.com/office/drawing/2014/main" id="{88155420-B7B7-2FF9-83C8-E6084545C1D0}"/>
              </a:ext>
            </a:extLst>
          </p:cNvPr>
          <p:cNvSpPr txBox="1">
            <a:spLocks/>
          </p:cNvSpPr>
          <p:nvPr/>
        </p:nvSpPr>
        <p:spPr>
          <a:xfrm>
            <a:off x="5966199" y="2289428"/>
            <a:ext cx="4762003" cy="414469"/>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171450" lvl="1" indent="-171450">
              <a:lnSpc>
                <a:spcPct val="100000"/>
              </a:lnSpc>
              <a:buFont typeface="Arial" panose="020B0604020202020204" pitchFamily="34" charset="0"/>
              <a:buChar char="•"/>
            </a:pPr>
            <a:r>
              <a:rPr lang="en-US" sz="900" noProof="0" dirty="0"/>
              <a:t>Syslog, </a:t>
            </a:r>
            <a:r>
              <a:rPr lang="en-US" sz="900" dirty="0"/>
              <a:t>Remote error monitoring,</a:t>
            </a:r>
            <a:r>
              <a:rPr lang="en-US" sz="900" noProof="0" dirty="0"/>
              <a:t> Event log UI requested by end customers and Ascom support organization.</a:t>
            </a:r>
          </a:p>
        </p:txBody>
      </p:sp>
      <p:sp>
        <p:nvSpPr>
          <p:cNvPr id="39" name="Rounded Rectangle 38">
            <a:extLst>
              <a:ext uri="{FF2B5EF4-FFF2-40B4-BE49-F238E27FC236}">
                <a16:creationId xmlns:a16="http://schemas.microsoft.com/office/drawing/2014/main" id="{BDDAA36B-8412-29F1-C6B5-E8D992DE356B}"/>
              </a:ext>
            </a:extLst>
          </p:cNvPr>
          <p:cNvSpPr/>
          <p:nvPr/>
        </p:nvSpPr>
        <p:spPr>
          <a:xfrm>
            <a:off x="5816951" y="2765930"/>
            <a:ext cx="4911251" cy="218665"/>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0" noProof="0" dirty="0">
              <a:ln>
                <a:noFill/>
              </a:ln>
            </a:endParaRPr>
          </a:p>
        </p:txBody>
      </p:sp>
      <p:sp>
        <p:nvSpPr>
          <p:cNvPr id="40" name="TextBox 39">
            <a:extLst>
              <a:ext uri="{FF2B5EF4-FFF2-40B4-BE49-F238E27FC236}">
                <a16:creationId xmlns:a16="http://schemas.microsoft.com/office/drawing/2014/main" id="{018730BE-5D6C-1030-C9EA-9B1405BD899C}"/>
              </a:ext>
            </a:extLst>
          </p:cNvPr>
          <p:cNvSpPr txBox="1"/>
          <p:nvPr/>
        </p:nvSpPr>
        <p:spPr>
          <a:xfrm>
            <a:off x="5966199" y="2762095"/>
            <a:ext cx="3887008" cy="230832"/>
          </a:xfrm>
          <a:prstGeom prst="rect">
            <a:avLst/>
          </a:prstGeom>
          <a:noFill/>
          <a:ln w="6350">
            <a:noFill/>
          </a:ln>
        </p:spPr>
        <p:txBody>
          <a:bodyPr wrap="square">
            <a:spAutoFit/>
          </a:bodyPr>
          <a:lstStyle/>
          <a:p>
            <a:pPr>
              <a:lnSpc>
                <a:spcPct val="100000"/>
              </a:lnSpc>
              <a:spcBef>
                <a:spcPts val="0"/>
              </a:spcBef>
              <a:defRPr/>
            </a:pPr>
            <a:r>
              <a:rPr lang="en-US" sz="900" b="1" noProof="0" dirty="0"/>
              <a:t>Ascom 3rd Party API / SDK </a:t>
            </a:r>
          </a:p>
        </p:txBody>
      </p:sp>
      <p:sp>
        <p:nvSpPr>
          <p:cNvPr id="41" name="Text Placeholder 5">
            <a:extLst>
              <a:ext uri="{FF2B5EF4-FFF2-40B4-BE49-F238E27FC236}">
                <a16:creationId xmlns:a16="http://schemas.microsoft.com/office/drawing/2014/main" id="{C5D72975-7067-0ED8-15C3-115DF4FCC6F5}"/>
              </a:ext>
            </a:extLst>
          </p:cNvPr>
          <p:cNvSpPr txBox="1">
            <a:spLocks/>
          </p:cNvSpPr>
          <p:nvPr/>
        </p:nvSpPr>
        <p:spPr>
          <a:xfrm>
            <a:off x="5966199" y="3080898"/>
            <a:ext cx="4762003" cy="1137586"/>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lvl="1">
              <a:lnSpc>
                <a:spcPct val="100000"/>
              </a:lnSpc>
              <a:spcBef>
                <a:spcPts val="0"/>
              </a:spcBef>
              <a:defRPr/>
            </a:pPr>
            <a:r>
              <a:rPr lang="en-US" sz="900" noProof="0" dirty="0"/>
              <a:t>Enables Ascom and 3rd party apps to use e.g.</a:t>
            </a:r>
          </a:p>
          <a:p>
            <a:pPr marL="171450" lvl="1" indent="-171450">
              <a:lnSpc>
                <a:spcPct val="100000"/>
              </a:lnSpc>
              <a:spcBef>
                <a:spcPts val="0"/>
              </a:spcBef>
              <a:buFont typeface="Arial" panose="020B0604020202020204" pitchFamily="34" charset="0"/>
              <a:buChar char="•"/>
              <a:defRPr/>
            </a:pPr>
            <a:r>
              <a:rPr lang="en-US" sz="900" noProof="0" dirty="0"/>
              <a:t>LED (alert indicator)</a:t>
            </a:r>
          </a:p>
          <a:p>
            <a:pPr marL="171450" lvl="1" indent="-171450">
              <a:lnSpc>
                <a:spcPct val="100000"/>
              </a:lnSpc>
              <a:spcBef>
                <a:spcPts val="0"/>
              </a:spcBef>
              <a:buFont typeface="Arial" panose="020B0604020202020204" pitchFamily="34" charset="0"/>
              <a:buChar char="•"/>
              <a:defRPr/>
            </a:pPr>
            <a:r>
              <a:rPr lang="en-US" sz="900" noProof="0" dirty="0"/>
              <a:t>Location (IR / Wi-Fi)</a:t>
            </a:r>
          </a:p>
          <a:p>
            <a:pPr marL="171450" lvl="1" indent="-171450">
              <a:lnSpc>
                <a:spcPct val="100000"/>
              </a:lnSpc>
              <a:spcBef>
                <a:spcPts val="0"/>
              </a:spcBef>
              <a:buFont typeface="Arial" panose="020B0604020202020204" pitchFamily="34" charset="0"/>
              <a:buChar char="•"/>
              <a:defRPr/>
            </a:pPr>
            <a:r>
              <a:rPr lang="en-US" sz="900" noProof="0" dirty="0"/>
              <a:t>Supervision (keeps apps alive)</a:t>
            </a:r>
          </a:p>
          <a:p>
            <a:pPr marL="171450" lvl="1" indent="-171450">
              <a:lnSpc>
                <a:spcPct val="100000"/>
              </a:lnSpc>
              <a:spcBef>
                <a:spcPts val="0"/>
              </a:spcBef>
              <a:buFont typeface="Arial" panose="020B0604020202020204" pitchFamily="34" charset="0"/>
              <a:buChar char="•"/>
              <a:defRPr/>
            </a:pPr>
            <a:r>
              <a:rPr lang="en-US" sz="900" noProof="0" dirty="0"/>
              <a:t>Movement (Man-down / No-movement alarms)</a:t>
            </a:r>
          </a:p>
          <a:p>
            <a:pPr marL="171450" lvl="1" indent="-171450">
              <a:lnSpc>
                <a:spcPct val="100000"/>
              </a:lnSpc>
              <a:spcBef>
                <a:spcPts val="0"/>
              </a:spcBef>
              <a:buFont typeface="Arial" panose="020B0604020202020204" pitchFamily="34" charset="0"/>
              <a:buChar char="•"/>
              <a:defRPr/>
            </a:pPr>
            <a:r>
              <a:rPr lang="en-US" sz="900" noProof="0" dirty="0"/>
              <a:t>Telephony (SIP registration / PTT / Identifiers / Contact look-up)</a:t>
            </a:r>
          </a:p>
          <a:p>
            <a:pPr marL="171450" lvl="1" indent="-171450">
              <a:lnSpc>
                <a:spcPct val="100000"/>
              </a:lnSpc>
              <a:spcBef>
                <a:spcPts val="0"/>
              </a:spcBef>
              <a:buFont typeface="Arial" panose="020B0604020202020204" pitchFamily="34" charset="0"/>
              <a:buChar char="•"/>
              <a:defRPr/>
            </a:pPr>
            <a:r>
              <a:rPr lang="en-US" sz="900" noProof="0" dirty="0"/>
              <a:t>Barcode</a:t>
            </a:r>
          </a:p>
        </p:txBody>
      </p:sp>
      <p:sp>
        <p:nvSpPr>
          <p:cNvPr id="42" name="Rounded Rectangle 41">
            <a:extLst>
              <a:ext uri="{FF2B5EF4-FFF2-40B4-BE49-F238E27FC236}">
                <a16:creationId xmlns:a16="http://schemas.microsoft.com/office/drawing/2014/main" id="{89F0C940-047A-33D3-ADDE-626C4C17D055}"/>
              </a:ext>
            </a:extLst>
          </p:cNvPr>
          <p:cNvSpPr/>
          <p:nvPr/>
        </p:nvSpPr>
        <p:spPr>
          <a:xfrm>
            <a:off x="5816951" y="4221686"/>
            <a:ext cx="4911251" cy="250017"/>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0" noProof="0" dirty="0">
              <a:ln>
                <a:noFill/>
              </a:ln>
            </a:endParaRPr>
          </a:p>
        </p:txBody>
      </p:sp>
      <p:sp>
        <p:nvSpPr>
          <p:cNvPr id="43" name="TextBox 42">
            <a:extLst>
              <a:ext uri="{FF2B5EF4-FFF2-40B4-BE49-F238E27FC236}">
                <a16:creationId xmlns:a16="http://schemas.microsoft.com/office/drawing/2014/main" id="{AB6ABACB-C9C4-CBD0-6980-02006DE1519B}"/>
              </a:ext>
            </a:extLst>
          </p:cNvPr>
          <p:cNvSpPr txBox="1"/>
          <p:nvPr/>
        </p:nvSpPr>
        <p:spPr>
          <a:xfrm>
            <a:off x="5966199" y="4207610"/>
            <a:ext cx="3887008" cy="230832"/>
          </a:xfrm>
          <a:prstGeom prst="rect">
            <a:avLst/>
          </a:prstGeom>
          <a:noFill/>
          <a:ln w="6350">
            <a:noFill/>
          </a:ln>
        </p:spPr>
        <p:txBody>
          <a:bodyPr wrap="square">
            <a:spAutoFit/>
          </a:bodyPr>
          <a:lstStyle/>
          <a:p>
            <a:pPr>
              <a:lnSpc>
                <a:spcPct val="100000"/>
              </a:lnSpc>
              <a:spcBef>
                <a:spcPts val="0"/>
              </a:spcBef>
              <a:defRPr/>
            </a:pPr>
            <a:r>
              <a:rPr lang="en-US" sz="900" b="1" noProof="0" dirty="0"/>
              <a:t>Partnerships, certifications and interop</a:t>
            </a:r>
          </a:p>
        </p:txBody>
      </p:sp>
      <p:sp>
        <p:nvSpPr>
          <p:cNvPr id="44" name="Text Placeholder 5">
            <a:extLst>
              <a:ext uri="{FF2B5EF4-FFF2-40B4-BE49-F238E27FC236}">
                <a16:creationId xmlns:a16="http://schemas.microsoft.com/office/drawing/2014/main" id="{56234E16-E309-A63D-784E-21F50146999F}"/>
              </a:ext>
            </a:extLst>
          </p:cNvPr>
          <p:cNvSpPr txBox="1">
            <a:spLocks/>
          </p:cNvSpPr>
          <p:nvPr/>
        </p:nvSpPr>
        <p:spPr>
          <a:xfrm>
            <a:off x="5966199" y="4513376"/>
            <a:ext cx="4762003" cy="415990"/>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171450" lvl="1" indent="-171450">
              <a:lnSpc>
                <a:spcPct val="100000"/>
              </a:lnSpc>
              <a:spcBef>
                <a:spcPts val="0"/>
              </a:spcBef>
              <a:buFont typeface="Arial" panose="020B0604020202020204" pitchFamily="34" charset="0"/>
              <a:buChar char="•"/>
              <a:defRPr/>
            </a:pPr>
            <a:r>
              <a:rPr lang="en-US" sz="900" noProof="0" dirty="0"/>
              <a:t>List of 30+ companies we maintain partnership, certifications, and interoperability with e.g. Google, Epic, Meditech, Philips, </a:t>
            </a:r>
            <a:r>
              <a:rPr lang="en-US" sz="900" noProof="0" dirty="0" err="1"/>
              <a:t>Airista</a:t>
            </a:r>
            <a:r>
              <a:rPr lang="en-US" sz="900" noProof="0" dirty="0"/>
              <a:t> Flow, Ericsson. </a:t>
            </a:r>
          </a:p>
        </p:txBody>
      </p:sp>
      <p:sp>
        <p:nvSpPr>
          <p:cNvPr id="45" name="Rounded Rectangle 44">
            <a:extLst>
              <a:ext uri="{FF2B5EF4-FFF2-40B4-BE49-F238E27FC236}">
                <a16:creationId xmlns:a16="http://schemas.microsoft.com/office/drawing/2014/main" id="{2CE58629-05D4-391A-09A8-51A650C0E90D}"/>
              </a:ext>
            </a:extLst>
          </p:cNvPr>
          <p:cNvSpPr/>
          <p:nvPr/>
        </p:nvSpPr>
        <p:spPr>
          <a:xfrm>
            <a:off x="5816951" y="4998981"/>
            <a:ext cx="4911251" cy="213074"/>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0" noProof="0" dirty="0">
              <a:ln>
                <a:noFill/>
              </a:ln>
            </a:endParaRPr>
          </a:p>
        </p:txBody>
      </p:sp>
      <p:sp>
        <p:nvSpPr>
          <p:cNvPr id="46" name="TextBox 45">
            <a:extLst>
              <a:ext uri="{FF2B5EF4-FFF2-40B4-BE49-F238E27FC236}">
                <a16:creationId xmlns:a16="http://schemas.microsoft.com/office/drawing/2014/main" id="{7ABE5B6C-0601-F1BA-67ED-EB891BDA9C17}"/>
              </a:ext>
            </a:extLst>
          </p:cNvPr>
          <p:cNvSpPr txBox="1"/>
          <p:nvPr/>
        </p:nvSpPr>
        <p:spPr>
          <a:xfrm>
            <a:off x="5966199" y="4972972"/>
            <a:ext cx="3887008" cy="230832"/>
          </a:xfrm>
          <a:prstGeom prst="rect">
            <a:avLst/>
          </a:prstGeom>
          <a:noFill/>
          <a:ln w="6350">
            <a:noFill/>
          </a:ln>
        </p:spPr>
        <p:txBody>
          <a:bodyPr wrap="square">
            <a:spAutoFit/>
          </a:bodyPr>
          <a:lstStyle/>
          <a:p>
            <a:pPr>
              <a:lnSpc>
                <a:spcPct val="100000"/>
              </a:lnSpc>
              <a:spcBef>
                <a:spcPts val="0"/>
              </a:spcBef>
              <a:defRPr/>
            </a:pPr>
            <a:r>
              <a:rPr lang="en-US" sz="900" b="1" noProof="0" dirty="0"/>
              <a:t>Extended lifetime and security support</a:t>
            </a:r>
          </a:p>
        </p:txBody>
      </p:sp>
      <p:sp>
        <p:nvSpPr>
          <p:cNvPr id="47" name="Text Placeholder 5">
            <a:extLst>
              <a:ext uri="{FF2B5EF4-FFF2-40B4-BE49-F238E27FC236}">
                <a16:creationId xmlns:a16="http://schemas.microsoft.com/office/drawing/2014/main" id="{2E8281B1-C16C-2B65-F2F0-556053EA41A6}"/>
              </a:ext>
            </a:extLst>
          </p:cNvPr>
          <p:cNvSpPr txBox="1">
            <a:spLocks/>
          </p:cNvSpPr>
          <p:nvPr/>
        </p:nvSpPr>
        <p:spPr>
          <a:xfrm>
            <a:off x="5966199" y="5273419"/>
            <a:ext cx="4762003" cy="522316"/>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171450" lvl="1" indent="-171450">
              <a:lnSpc>
                <a:spcPct val="100000"/>
              </a:lnSpc>
              <a:spcBef>
                <a:spcPts val="0"/>
              </a:spcBef>
              <a:buFont typeface="Arial" panose="020B0604020202020204" pitchFamily="34" charset="0"/>
              <a:buChar char="•"/>
              <a:defRPr/>
            </a:pPr>
            <a:r>
              <a:rPr lang="en-US" sz="900" noProof="0" dirty="0"/>
              <a:t>Android upgrades extended to Android 18</a:t>
            </a:r>
          </a:p>
          <a:p>
            <a:pPr marL="171450" lvl="1" indent="-171450">
              <a:lnSpc>
                <a:spcPct val="100000"/>
              </a:lnSpc>
              <a:spcBef>
                <a:spcPts val="0"/>
              </a:spcBef>
              <a:buFont typeface="Arial" panose="020B0604020202020204" pitchFamily="34" charset="0"/>
              <a:buChar char="•"/>
              <a:defRPr/>
            </a:pPr>
            <a:r>
              <a:rPr lang="en-US" sz="900" noProof="0" dirty="0"/>
              <a:t>Extended software support</a:t>
            </a:r>
          </a:p>
          <a:p>
            <a:pPr marL="171450" lvl="1" indent="-171450">
              <a:lnSpc>
                <a:spcPct val="100000"/>
              </a:lnSpc>
              <a:spcBef>
                <a:spcPts val="0"/>
              </a:spcBef>
              <a:buFont typeface="Arial" panose="020B0604020202020204" pitchFamily="34" charset="0"/>
              <a:buChar char="•"/>
              <a:defRPr/>
            </a:pPr>
            <a:r>
              <a:rPr lang="en-US" sz="900" noProof="0" dirty="0"/>
              <a:t>Security updates extended until December 2031 (at least)</a:t>
            </a:r>
          </a:p>
        </p:txBody>
      </p:sp>
      <p:sp>
        <p:nvSpPr>
          <p:cNvPr id="48" name="Rounded Rectangle 47">
            <a:extLst>
              <a:ext uri="{FF2B5EF4-FFF2-40B4-BE49-F238E27FC236}">
                <a16:creationId xmlns:a16="http://schemas.microsoft.com/office/drawing/2014/main" id="{A257A413-E8EA-AA05-26D3-AD914E1CE443}"/>
              </a:ext>
            </a:extLst>
          </p:cNvPr>
          <p:cNvSpPr/>
          <p:nvPr/>
        </p:nvSpPr>
        <p:spPr>
          <a:xfrm>
            <a:off x="5816951" y="5916106"/>
            <a:ext cx="4911251" cy="213074"/>
          </a:xfrm>
          <a:prstGeom prst="roundRect">
            <a:avLst>
              <a:gd name="adj" fmla="val 5000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b="0" noProof="0" dirty="0">
              <a:ln>
                <a:noFill/>
              </a:ln>
            </a:endParaRPr>
          </a:p>
        </p:txBody>
      </p:sp>
      <p:sp>
        <p:nvSpPr>
          <p:cNvPr id="49" name="TextBox 48">
            <a:extLst>
              <a:ext uri="{FF2B5EF4-FFF2-40B4-BE49-F238E27FC236}">
                <a16:creationId xmlns:a16="http://schemas.microsoft.com/office/drawing/2014/main" id="{E9116D22-DB5B-27BD-E9E5-164DCD511C01}"/>
              </a:ext>
            </a:extLst>
          </p:cNvPr>
          <p:cNvSpPr txBox="1"/>
          <p:nvPr/>
        </p:nvSpPr>
        <p:spPr>
          <a:xfrm>
            <a:off x="5966199" y="5876284"/>
            <a:ext cx="3887008" cy="230832"/>
          </a:xfrm>
          <a:prstGeom prst="rect">
            <a:avLst/>
          </a:prstGeom>
          <a:noFill/>
          <a:ln w="6350">
            <a:noFill/>
          </a:ln>
        </p:spPr>
        <p:txBody>
          <a:bodyPr wrap="square">
            <a:spAutoFit/>
          </a:bodyPr>
          <a:lstStyle/>
          <a:p>
            <a:r>
              <a:rPr lang="en-US" sz="900" b="1" noProof="0" dirty="0"/>
              <a:t>Customizable via Change Request procedure</a:t>
            </a:r>
          </a:p>
        </p:txBody>
      </p:sp>
      <p:sp>
        <p:nvSpPr>
          <p:cNvPr id="53" name="Text Placeholder 5">
            <a:extLst>
              <a:ext uri="{FF2B5EF4-FFF2-40B4-BE49-F238E27FC236}">
                <a16:creationId xmlns:a16="http://schemas.microsoft.com/office/drawing/2014/main" id="{C9953699-D4CF-157D-A4F4-4546E49C6649}"/>
              </a:ext>
            </a:extLst>
          </p:cNvPr>
          <p:cNvSpPr txBox="1">
            <a:spLocks/>
          </p:cNvSpPr>
          <p:nvPr/>
        </p:nvSpPr>
        <p:spPr>
          <a:xfrm>
            <a:off x="5966199" y="6164507"/>
            <a:ext cx="4762003" cy="646660"/>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171450" lvl="1" indent="-171450">
              <a:lnSpc>
                <a:spcPct val="100000"/>
              </a:lnSpc>
              <a:buFont typeface="Arial" panose="020B0604020202020204" pitchFamily="34" charset="0"/>
              <a:buChar char="•"/>
            </a:pPr>
            <a:r>
              <a:rPr lang="en-US" sz="900" noProof="0" dirty="0"/>
              <a:t>Ability for customers to make change requests e.g. new functionality, new operators and Private Networks, interop, certifications.</a:t>
            </a:r>
          </a:p>
          <a:p>
            <a:pPr marL="171450" lvl="1" indent="-171450">
              <a:lnSpc>
                <a:spcPct val="100000"/>
              </a:lnSpc>
              <a:buFont typeface="Arial" panose="020B0604020202020204" pitchFamily="34" charset="0"/>
              <a:buChar char="•"/>
            </a:pPr>
            <a:r>
              <a:rPr lang="en-US" sz="900" noProof="0" dirty="0"/>
              <a:t>70+ request implemented in </a:t>
            </a:r>
            <a:r>
              <a:rPr lang="en-US" sz="900" noProof="0" dirty="0" err="1"/>
              <a:t>Myco</a:t>
            </a:r>
            <a:r>
              <a:rPr lang="en-US" sz="900" noProof="0" dirty="0"/>
              <a:t> 3 and 4</a:t>
            </a:r>
          </a:p>
        </p:txBody>
      </p:sp>
      <p:sp>
        <p:nvSpPr>
          <p:cNvPr id="58" name="Title 4">
            <a:extLst>
              <a:ext uri="{FF2B5EF4-FFF2-40B4-BE49-F238E27FC236}">
                <a16:creationId xmlns:a16="http://schemas.microsoft.com/office/drawing/2014/main" id="{5C343483-DF58-40A7-8B23-200F0EE35597}"/>
              </a:ext>
            </a:extLst>
          </p:cNvPr>
          <p:cNvSpPr>
            <a:spLocks noGrp="1"/>
          </p:cNvSpPr>
          <p:nvPr>
            <p:ph type="title"/>
          </p:nvPr>
        </p:nvSpPr>
        <p:spPr>
          <a:xfrm>
            <a:off x="514800" y="286418"/>
            <a:ext cx="10515600" cy="540000"/>
          </a:xfrm>
        </p:spPr>
        <p:txBody>
          <a:bodyPr/>
          <a:lstStyle/>
          <a:p>
            <a:r>
              <a:rPr lang="en-US" sz="2800" b="1" noProof="0" dirty="0"/>
              <a:t>The Ascom software value “on top of” Android 	2(2) </a:t>
            </a:r>
          </a:p>
        </p:txBody>
      </p:sp>
      <p:sp>
        <p:nvSpPr>
          <p:cNvPr id="59" name="Subtitle 1">
            <a:extLst>
              <a:ext uri="{FF2B5EF4-FFF2-40B4-BE49-F238E27FC236}">
                <a16:creationId xmlns:a16="http://schemas.microsoft.com/office/drawing/2014/main" id="{33E2F7D8-C02B-A967-1490-A2DDC64C2165}"/>
              </a:ext>
            </a:extLst>
          </p:cNvPr>
          <p:cNvSpPr txBox="1">
            <a:spLocks/>
          </p:cNvSpPr>
          <p:nvPr/>
        </p:nvSpPr>
        <p:spPr>
          <a:xfrm>
            <a:off x="606997" y="821485"/>
            <a:ext cx="10515600" cy="324000"/>
          </a:xfrm>
          <a:prstGeom prst="rect">
            <a:avLst/>
          </a:prstGeom>
        </p:spPr>
        <p:txBody>
          <a:bodyPr vert="horz" lIns="91440" tIns="45720" rIns="91440" bIns="45720" rtlCol="0">
            <a:noAutofit/>
          </a:bodyPr>
          <a:lstStyle>
            <a:lvl1pPr marL="0" indent="0" algn="l" defTabSz="914400" rtl="0" eaLnBrk="1" latinLnBrk="0" hangingPunct="1">
              <a:lnSpc>
                <a:spcPct val="99000"/>
              </a:lnSpc>
              <a:spcBef>
                <a:spcPts val="800"/>
              </a:spcBef>
              <a:buFont typeface="Arial" panose="020B0604020202020204" pitchFamily="34" charset="0"/>
              <a:buNone/>
              <a:defRPr sz="1600" b="0" i="1" kern="1200" spc="30" baseline="0">
                <a:solidFill>
                  <a:schemeClr val="tx1"/>
                </a:solidFill>
                <a:latin typeface="Proxima Nova Light" panose="020B0303030502060204" pitchFamily="34" charset="0"/>
                <a:ea typeface="+mn-ea"/>
                <a:cs typeface="+mn-cs"/>
              </a:defRPr>
            </a:lvl1pPr>
            <a:lvl2pPr marL="457200" indent="0" algn="ctr" defTabSz="914400" rtl="0" eaLnBrk="1" latinLnBrk="0" hangingPunct="1">
              <a:lnSpc>
                <a:spcPct val="150000"/>
              </a:lnSpc>
              <a:spcBef>
                <a:spcPts val="8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50000"/>
              </a:lnSpc>
              <a:spcBef>
                <a:spcPts val="8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9pPr>
          </a:lstStyle>
          <a:p>
            <a:r>
              <a:rPr lang="en-US" noProof="0" dirty="0">
                <a:solidFill>
                  <a:srgbClr val="4B4B4B"/>
                </a:solidFill>
                <a:latin typeface="Proxima Nova Light" panose="02000506030000020004" pitchFamily="2" charset="0"/>
              </a:rPr>
              <a:t>70+ customer/regional functional requests (CRs) implemented in the Ascom Myco portfolio</a:t>
            </a:r>
          </a:p>
        </p:txBody>
      </p:sp>
    </p:spTree>
    <p:extLst>
      <p:ext uri="{BB962C8B-B14F-4D97-AF65-F5344CB8AC3E}">
        <p14:creationId xmlns:p14="http://schemas.microsoft.com/office/powerpoint/2010/main" val="36552888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8E56A4C-1982-DD5E-A041-9E6FD94C6577}"/>
              </a:ext>
            </a:extLst>
          </p:cNvPr>
          <p:cNvSpPr/>
          <p:nvPr/>
        </p:nvSpPr>
        <p:spPr>
          <a:xfrm>
            <a:off x="1431912" y="3224997"/>
            <a:ext cx="667690" cy="667690"/>
          </a:xfrm>
          <a:prstGeom prst="ellipse">
            <a:avLst/>
          </a:prstGeom>
          <a:solidFill>
            <a:schemeClr val="bg1"/>
          </a:solidFill>
          <a:ln>
            <a:noFill/>
          </a:ln>
          <a:effectLst>
            <a:outerShdw blurRad="63500" sx="102000" sy="102000" algn="ctr"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noProof="0" dirty="0">
              <a:ln>
                <a:noFill/>
              </a:ln>
              <a:effectLst>
                <a:outerShdw blurRad="50800" dist="50800" dir="5400000" algn="ctr" rotWithShape="0">
                  <a:srgbClr val="000000">
                    <a:alpha val="88943"/>
                  </a:srgbClr>
                </a:outerShdw>
              </a:effectLst>
            </a:endParaRPr>
          </a:p>
        </p:txBody>
      </p:sp>
      <p:sp>
        <p:nvSpPr>
          <p:cNvPr id="3" name="Platshållare för sidfot 2">
            <a:extLst>
              <a:ext uri="{FF2B5EF4-FFF2-40B4-BE49-F238E27FC236}">
                <a16:creationId xmlns:a16="http://schemas.microsoft.com/office/drawing/2014/main" id="{007B5F5E-C281-A3D1-3A7E-3433864C230D}"/>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4761A1D4-1500-C77D-01DF-375701601964}"/>
              </a:ext>
            </a:extLst>
          </p:cNvPr>
          <p:cNvSpPr>
            <a:spLocks noGrp="1"/>
          </p:cNvSpPr>
          <p:nvPr>
            <p:ph type="sldNum" sz="quarter" idx="11"/>
          </p:nvPr>
        </p:nvSpPr>
        <p:spPr/>
        <p:txBody>
          <a:bodyPr/>
          <a:lstStyle/>
          <a:p>
            <a:fld id="{C99E46AF-EC69-4003-B99F-7251BF543429}" type="slidenum">
              <a:rPr lang="en-US" noProof="0" smtClean="0"/>
              <a:pPr/>
              <a:t>46</a:t>
            </a:fld>
            <a:endParaRPr lang="en-US" noProof="0" dirty="0"/>
          </a:p>
        </p:txBody>
      </p:sp>
      <p:sp>
        <p:nvSpPr>
          <p:cNvPr id="5" name="Rubrik 4">
            <a:extLst>
              <a:ext uri="{FF2B5EF4-FFF2-40B4-BE49-F238E27FC236}">
                <a16:creationId xmlns:a16="http://schemas.microsoft.com/office/drawing/2014/main" id="{521CAF5F-0E8C-4B3D-82C1-2BF17545E28E}"/>
              </a:ext>
            </a:extLst>
          </p:cNvPr>
          <p:cNvSpPr>
            <a:spLocks noGrp="1"/>
          </p:cNvSpPr>
          <p:nvPr>
            <p:ph type="title"/>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dirty="0"/>
              <a:t>Several Google apps </a:t>
            </a:r>
            <a:br>
              <a:rPr lang="en-US" noProof="0" dirty="0"/>
            </a:br>
            <a:r>
              <a:rPr lang="en-US" noProof="0" dirty="0"/>
              <a:t>pre-installed</a:t>
            </a:r>
            <a:endParaRPr kumimoji="0" lang="en-US" sz="2800" b="0" i="0" u="none" strike="noStrike" kern="1200" cap="none" spc="0" normalizeH="0" baseline="0" noProof="0" dirty="0">
              <a:ln>
                <a:noFill/>
              </a:ln>
              <a:solidFill>
                <a:srgbClr val="333333"/>
              </a:solidFill>
              <a:effectLst/>
              <a:uLnTx/>
              <a:uFillTx/>
              <a:ea typeface="+mj-ea"/>
              <a:cs typeface="+mj-cs"/>
            </a:endParaRPr>
          </a:p>
        </p:txBody>
      </p:sp>
      <p:sp>
        <p:nvSpPr>
          <p:cNvPr id="6" name="Platshållare för text 5">
            <a:extLst>
              <a:ext uri="{FF2B5EF4-FFF2-40B4-BE49-F238E27FC236}">
                <a16:creationId xmlns:a16="http://schemas.microsoft.com/office/drawing/2014/main" id="{54A4D0BF-8421-0470-E363-97D2AFED38E8}"/>
              </a:ext>
            </a:extLst>
          </p:cNvPr>
          <p:cNvSpPr>
            <a:spLocks noGrp="1"/>
          </p:cNvSpPr>
          <p:nvPr>
            <p:ph type="body" sz="quarter" idx="12"/>
          </p:nvPr>
        </p:nvSpPr>
        <p:spPr>
          <a:xfrm>
            <a:off x="514800" y="1800000"/>
            <a:ext cx="5400000" cy="1671254"/>
          </a:xfrm>
        </p:spPr>
        <p:txBody>
          <a:bodyPr/>
          <a:lstStyle/>
          <a:p>
            <a:pPr>
              <a:lnSpc>
                <a:spcPts val="2200"/>
              </a:lnSpc>
              <a:defRPr/>
            </a:pPr>
            <a:r>
              <a:rPr lang="en-US" sz="1400" noProof="0" dirty="0">
                <a:latin typeface="Proxima Nova" panose="02000506030000020004" pitchFamily="2" charset="0"/>
              </a:rPr>
              <a:t>Myco 4 comes with the best Google apps pre-installed, so it's ready to use right out of the box. Google Calendar, Google Search, Google Maps, Chrome, Google Drive, and so much more — ready for you to enjoy on your phone. </a:t>
            </a:r>
          </a:p>
          <a:p>
            <a:pPr>
              <a:lnSpc>
                <a:spcPts val="2200"/>
              </a:lnSpc>
              <a:defRPr/>
            </a:pPr>
            <a:endParaRPr lang="en-US" sz="1400" noProof="0" dirty="0">
              <a:latin typeface="Proxima Nova" panose="02000506030000020004" pitchFamily="2" charset="0"/>
            </a:endParaRPr>
          </a:p>
          <a:p>
            <a:pPr>
              <a:lnSpc>
                <a:spcPts val="2200"/>
              </a:lnSpc>
              <a:defRPr/>
            </a:pPr>
            <a:endParaRPr lang="en-US" sz="1400" noProof="0" dirty="0">
              <a:latin typeface="Proxima Nova" panose="02000506030000020004" pitchFamily="2" charset="0"/>
            </a:endParaRPr>
          </a:p>
          <a:p>
            <a:pPr>
              <a:lnSpc>
                <a:spcPts val="2200"/>
              </a:lnSpc>
              <a:defRPr/>
            </a:pPr>
            <a:endParaRPr lang="en-US" sz="1400" noProof="0" dirty="0">
              <a:latin typeface="Proxima Nova" panose="02000506030000020004" pitchFamily="2" charset="0"/>
            </a:endParaRPr>
          </a:p>
          <a:p>
            <a:pPr>
              <a:lnSpc>
                <a:spcPts val="2200"/>
              </a:lnSpc>
              <a:defRPr/>
            </a:pPr>
            <a:r>
              <a:rPr lang="en-US" sz="1400" noProof="0" dirty="0">
                <a:latin typeface="Proxima Nova" panose="02000506030000020004" pitchFamily="2" charset="0"/>
              </a:rPr>
              <a:t>And with Google Play Store you can access millions of apps, books, and other resources.</a:t>
            </a:r>
          </a:p>
        </p:txBody>
      </p:sp>
      <p:pic>
        <p:nvPicPr>
          <p:cNvPr id="8" name="Picture 7">
            <a:extLst>
              <a:ext uri="{FF2B5EF4-FFF2-40B4-BE49-F238E27FC236}">
                <a16:creationId xmlns:a16="http://schemas.microsoft.com/office/drawing/2014/main" id="{B3536388-C644-8167-2763-2BC8B83BE5E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6887110" y="1275418"/>
            <a:ext cx="2781325" cy="440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EF0AC92-0079-BE9B-A65B-A51A9E96306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565176" y="661075"/>
            <a:ext cx="2813397" cy="553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Logo&#10;&#10;Description automatically generated">
            <a:extLst>
              <a:ext uri="{FF2B5EF4-FFF2-40B4-BE49-F238E27FC236}">
                <a16:creationId xmlns:a16="http://schemas.microsoft.com/office/drawing/2014/main" id="{69D7B10C-EB33-ADA9-B9A9-8970880EEC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1694" y="3198842"/>
            <a:ext cx="720000" cy="720000"/>
          </a:xfrm>
          <a:prstGeom prst="rect">
            <a:avLst/>
          </a:prstGeom>
          <a:effectLst>
            <a:outerShdw blurRad="63500" sx="96000" sy="96000" algn="ctr" rotWithShape="0">
              <a:schemeClr val="bg1">
                <a:lumMod val="50000"/>
                <a:alpha val="40000"/>
              </a:schemeClr>
            </a:outerShdw>
          </a:effectLst>
        </p:spPr>
      </p:pic>
      <p:pic>
        <p:nvPicPr>
          <p:cNvPr id="13" name="Picture 8" descr="Icon&#10;&#10;Description automatically generated">
            <a:extLst>
              <a:ext uri="{FF2B5EF4-FFF2-40B4-BE49-F238E27FC236}">
                <a16:creationId xmlns:a16="http://schemas.microsoft.com/office/drawing/2014/main" id="{F0308A9A-E66F-0454-86A8-42ADDDB7F9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69820" y="3198842"/>
            <a:ext cx="720000" cy="720000"/>
          </a:xfrm>
          <a:prstGeom prst="rect">
            <a:avLst/>
          </a:prstGeom>
          <a:effectLst>
            <a:outerShdw blurRad="63500" sx="96000" sy="96000" algn="ctr" rotWithShape="0">
              <a:schemeClr val="bg1">
                <a:lumMod val="50000"/>
                <a:alpha val="40000"/>
              </a:schemeClr>
            </a:outerShdw>
          </a:effectLst>
        </p:spPr>
      </p:pic>
      <p:pic>
        <p:nvPicPr>
          <p:cNvPr id="20" name="Picture 9" descr="Icon&#10;&#10;Description automatically generated">
            <a:extLst>
              <a:ext uri="{FF2B5EF4-FFF2-40B4-BE49-F238E27FC236}">
                <a16:creationId xmlns:a16="http://schemas.microsoft.com/office/drawing/2014/main" id="{79865E8D-46CB-C22B-F864-5F98E8085B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3019" y="3285357"/>
            <a:ext cx="546970" cy="546970"/>
          </a:xfrm>
          <a:prstGeom prst="rect">
            <a:avLst/>
          </a:prstGeom>
          <a:effectLst>
            <a:outerShdw blurRad="63500" sx="96000" sy="96000" algn="ctr" rotWithShape="0">
              <a:schemeClr val="bg1">
                <a:lumMod val="50000"/>
                <a:alpha val="40000"/>
              </a:schemeClr>
            </a:outerShdw>
          </a:effectLst>
        </p:spPr>
      </p:pic>
      <p:pic>
        <p:nvPicPr>
          <p:cNvPr id="21" name="Picture 10" descr="Logo, icon, company name&#10;&#10;Description automatically generated">
            <a:extLst>
              <a:ext uri="{FF2B5EF4-FFF2-40B4-BE49-F238E27FC236}">
                <a16:creationId xmlns:a16="http://schemas.microsoft.com/office/drawing/2014/main" id="{5E8CA224-9109-7EA6-854E-58331E158D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33883" y="3198842"/>
            <a:ext cx="720000" cy="720000"/>
          </a:xfrm>
          <a:prstGeom prst="rect">
            <a:avLst/>
          </a:prstGeom>
          <a:effectLst>
            <a:outerShdw blurRad="63500" sx="96000" sy="96000" algn="ctr" rotWithShape="0">
              <a:schemeClr val="bg1">
                <a:lumMod val="50000"/>
                <a:alpha val="40000"/>
              </a:schemeClr>
            </a:outerShdw>
          </a:effectLst>
        </p:spPr>
      </p:pic>
      <p:pic>
        <p:nvPicPr>
          <p:cNvPr id="22" name="Picture 12" descr="Icon&#10;&#10;Description automatically generated">
            <a:extLst>
              <a:ext uri="{FF2B5EF4-FFF2-40B4-BE49-F238E27FC236}">
                <a16:creationId xmlns:a16="http://schemas.microsoft.com/office/drawing/2014/main" id="{A03DF23D-5D12-A19F-7014-9F748D3BCE8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97946" y="3198842"/>
            <a:ext cx="720000" cy="720000"/>
          </a:xfrm>
          <a:prstGeom prst="rect">
            <a:avLst/>
          </a:prstGeom>
          <a:effectLst>
            <a:outerShdw blurRad="63500" sx="96000" sy="96000" algn="ctr" rotWithShape="0">
              <a:schemeClr val="bg1">
                <a:lumMod val="50000"/>
                <a:alpha val="40000"/>
              </a:schemeClr>
            </a:outerShdw>
          </a:effectLst>
        </p:spPr>
      </p:pic>
      <p:pic>
        <p:nvPicPr>
          <p:cNvPr id="23" name="Picture 13" descr="Icon&#10;&#10;Description automatically generated">
            <a:extLst>
              <a:ext uri="{FF2B5EF4-FFF2-40B4-BE49-F238E27FC236}">
                <a16:creationId xmlns:a16="http://schemas.microsoft.com/office/drawing/2014/main" id="{72670592-9DD2-C624-C1FF-6C4503172F3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62007" y="3198842"/>
            <a:ext cx="720000" cy="720000"/>
          </a:xfrm>
          <a:prstGeom prst="rect">
            <a:avLst/>
          </a:prstGeom>
          <a:effectLst>
            <a:outerShdw blurRad="63500" sx="96000" sy="96000" algn="ctr" rotWithShape="0">
              <a:schemeClr val="bg1">
                <a:lumMod val="50000"/>
                <a:alpha val="40000"/>
              </a:schemeClr>
            </a:outerShdw>
          </a:effectLst>
        </p:spPr>
      </p:pic>
      <p:pic>
        <p:nvPicPr>
          <p:cNvPr id="24" name="Picture 15" descr="Logo&#10;&#10;Description automatically generated">
            <a:extLst>
              <a:ext uri="{FF2B5EF4-FFF2-40B4-BE49-F238E27FC236}">
                <a16:creationId xmlns:a16="http://schemas.microsoft.com/office/drawing/2014/main" id="{FD787367-5B02-7D3C-BF5F-73A0E853B0A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1694" y="5077909"/>
            <a:ext cx="2179332" cy="443971"/>
          </a:xfrm>
          <a:prstGeom prst="rect">
            <a:avLst/>
          </a:prstGeom>
        </p:spPr>
      </p:pic>
    </p:spTree>
    <p:extLst>
      <p:ext uri="{BB962C8B-B14F-4D97-AF65-F5344CB8AC3E}">
        <p14:creationId xmlns:p14="http://schemas.microsoft.com/office/powerpoint/2010/main" val="134343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007B5F5E-C281-A3D1-3A7E-3433864C230D}"/>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4761A1D4-1500-C77D-01DF-375701601964}"/>
              </a:ext>
            </a:extLst>
          </p:cNvPr>
          <p:cNvSpPr>
            <a:spLocks noGrp="1"/>
          </p:cNvSpPr>
          <p:nvPr>
            <p:ph type="sldNum" sz="quarter" idx="11"/>
          </p:nvPr>
        </p:nvSpPr>
        <p:spPr/>
        <p:txBody>
          <a:bodyPr/>
          <a:lstStyle/>
          <a:p>
            <a:fld id="{C99E46AF-EC69-4003-B99F-7251BF543429}" type="slidenum">
              <a:rPr lang="en-US" noProof="0" smtClean="0"/>
              <a:pPr/>
              <a:t>47</a:t>
            </a:fld>
            <a:endParaRPr lang="en-US" noProof="0" dirty="0"/>
          </a:p>
        </p:txBody>
      </p:sp>
      <p:sp>
        <p:nvSpPr>
          <p:cNvPr id="5" name="Rubrik 4">
            <a:extLst>
              <a:ext uri="{FF2B5EF4-FFF2-40B4-BE49-F238E27FC236}">
                <a16:creationId xmlns:a16="http://schemas.microsoft.com/office/drawing/2014/main" id="{521CAF5F-0E8C-4B3D-82C1-2BF17545E28E}"/>
              </a:ext>
            </a:extLst>
          </p:cNvPr>
          <p:cNvSpPr>
            <a:spLocks noGrp="1"/>
          </p:cNvSpPr>
          <p:nvPr>
            <p:ph type="title"/>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dirty="0"/>
              <a:t>Google Play protect</a:t>
            </a:r>
            <a:endParaRPr kumimoji="0" lang="en-US" sz="2800" b="0" i="0" u="none" strike="noStrike" kern="1200" cap="none" spc="0" normalizeH="0" baseline="0" noProof="0" dirty="0">
              <a:ln>
                <a:noFill/>
              </a:ln>
              <a:solidFill>
                <a:srgbClr val="333333"/>
              </a:solidFill>
              <a:effectLst/>
              <a:uLnTx/>
              <a:uFillTx/>
              <a:ea typeface="+mj-ea"/>
              <a:cs typeface="+mj-cs"/>
            </a:endParaRPr>
          </a:p>
        </p:txBody>
      </p:sp>
      <p:sp>
        <p:nvSpPr>
          <p:cNvPr id="6" name="Platshållare för text 5">
            <a:extLst>
              <a:ext uri="{FF2B5EF4-FFF2-40B4-BE49-F238E27FC236}">
                <a16:creationId xmlns:a16="http://schemas.microsoft.com/office/drawing/2014/main" id="{54A4D0BF-8421-0470-E363-97D2AFED38E8}"/>
              </a:ext>
            </a:extLst>
          </p:cNvPr>
          <p:cNvSpPr>
            <a:spLocks noGrp="1"/>
          </p:cNvSpPr>
          <p:nvPr>
            <p:ph type="body" sz="quarter" idx="12"/>
          </p:nvPr>
        </p:nvSpPr>
        <p:spPr>
          <a:xfrm>
            <a:off x="514800" y="1800000"/>
            <a:ext cx="5400000" cy="4103259"/>
          </a:xfrm>
        </p:spPr>
        <p:txBody>
          <a:bodyPr/>
          <a:lstStyle/>
          <a:p>
            <a:pPr>
              <a:lnSpc>
                <a:spcPts val="2200"/>
              </a:lnSpc>
              <a:defRPr/>
            </a:pPr>
            <a:r>
              <a:rPr lang="en-US" sz="1400" noProof="0" dirty="0">
                <a:latin typeface="Proxima Nova" panose="02000506030000020004" pitchFamily="2" charset="0"/>
              </a:rPr>
              <a:t>Google Play Protect is built-in malware protection that works to keep your device clean and your data safe. It scans and clears away threats automatically, updates to stay a step ahead and </a:t>
            </a:r>
            <a:br>
              <a:rPr lang="en-US" sz="1400" noProof="0" dirty="0">
                <a:latin typeface="Proxima Nova" panose="02000506030000020004" pitchFamily="2" charset="0"/>
              </a:rPr>
            </a:br>
            <a:r>
              <a:rPr lang="en-US" sz="1400" noProof="0" dirty="0">
                <a:latin typeface="Proxima Nova" panose="02000506030000020004" pitchFamily="2" charset="0"/>
              </a:rPr>
              <a:t>helps you locate your device if you lose it. Your device and personal data are worth protecting. With ever-evolving protection powered by Google's machine learning systems, Google Play Protect has you covered.</a:t>
            </a:r>
          </a:p>
          <a:p>
            <a:pPr>
              <a:lnSpc>
                <a:spcPts val="2200"/>
              </a:lnSpc>
              <a:defRPr/>
            </a:pPr>
            <a:r>
              <a:rPr lang="en-US" sz="1400" noProof="0" dirty="0">
                <a:latin typeface="Proxima Nova" panose="02000506030000020004" pitchFamily="2" charset="0"/>
              </a:rPr>
              <a:t>Play Protect comes built into your device. It actively scans new installs and checks all installed apps daily. As Google learns from over 2 billion devices, protection gets stronger in real time.</a:t>
            </a:r>
          </a:p>
          <a:p>
            <a:pPr>
              <a:lnSpc>
                <a:spcPts val="2200"/>
              </a:lnSpc>
              <a:defRPr/>
            </a:pPr>
            <a:r>
              <a:rPr lang="en-US" sz="1400" noProof="0" dirty="0">
                <a:latin typeface="Proxima Nova" panose="02000506030000020004" pitchFamily="2" charset="0"/>
              </a:rPr>
              <a:t>Google Play is the safest place to install apps. Every app is verified by Play Protect and our protections are constantly improving.</a:t>
            </a:r>
          </a:p>
        </p:txBody>
      </p:sp>
      <p:pic>
        <p:nvPicPr>
          <p:cNvPr id="8" name="Picture 7">
            <a:extLst>
              <a:ext uri="{FF2B5EF4-FFF2-40B4-BE49-F238E27FC236}">
                <a16:creationId xmlns:a16="http://schemas.microsoft.com/office/drawing/2014/main" id="{B3536388-C644-8167-2763-2BC8B83BE5E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6887110" y="1275418"/>
            <a:ext cx="2781325" cy="440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EF0AC92-0079-BE9B-A65B-A51A9E96306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565176" y="661075"/>
            <a:ext cx="2813397" cy="553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nderrubrik 1">
            <a:extLst>
              <a:ext uri="{FF2B5EF4-FFF2-40B4-BE49-F238E27FC236}">
                <a16:creationId xmlns:a16="http://schemas.microsoft.com/office/drawing/2014/main" id="{EC691ECC-E220-4260-01F0-C429DA82C03F}"/>
              </a:ext>
            </a:extLst>
          </p:cNvPr>
          <p:cNvSpPr>
            <a:spLocks noGrp="1"/>
          </p:cNvSpPr>
          <p:nvPr>
            <p:ph type="subTitle" idx="1"/>
          </p:nvPr>
        </p:nvSpPr>
        <p:spPr>
          <a:xfrm>
            <a:off x="514801" y="950400"/>
            <a:ext cx="5400000" cy="350439"/>
          </a:xfrm>
        </p:spPr>
        <p:txBody>
          <a:bodyPr/>
          <a:lstStyle/>
          <a:p>
            <a:r>
              <a:rPr lang="en-US" noProof="0" dirty="0"/>
              <a:t>Always on, always improving protection</a:t>
            </a:r>
            <a:endParaRPr lang="en-US" sz="1800" b="0" noProof="0" dirty="0">
              <a:solidFill>
                <a:schemeClr val="accent3">
                  <a:lumMod val="75000"/>
                </a:schemeClr>
              </a:solidFill>
              <a:latin typeface="Proxima Nova" panose="02000506030000020004" pitchFamily="2" charset="0"/>
            </a:endParaRPr>
          </a:p>
        </p:txBody>
      </p:sp>
      <p:pic>
        <p:nvPicPr>
          <p:cNvPr id="7" name="Picture 17" descr="Logo&#10;&#10;Description automatically generated">
            <a:extLst>
              <a:ext uri="{FF2B5EF4-FFF2-40B4-BE49-F238E27FC236}">
                <a16:creationId xmlns:a16="http://schemas.microsoft.com/office/drawing/2014/main" id="{91742049-C47D-E761-DA05-7367F08C50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800" y="5943600"/>
            <a:ext cx="1884945" cy="383999"/>
          </a:xfrm>
          <a:prstGeom prst="rect">
            <a:avLst/>
          </a:prstGeom>
        </p:spPr>
      </p:pic>
      <p:pic>
        <p:nvPicPr>
          <p:cNvPr id="10" name="Picture 18" descr="Logo&#10;&#10;Description automatically generated with medium confidence">
            <a:extLst>
              <a:ext uri="{FF2B5EF4-FFF2-40B4-BE49-F238E27FC236}">
                <a16:creationId xmlns:a16="http://schemas.microsoft.com/office/drawing/2014/main" id="{0F46316E-B622-44AF-F4D3-00AE795CAE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6905" y="5930153"/>
            <a:ext cx="2528122" cy="456312"/>
          </a:xfrm>
          <a:prstGeom prst="rect">
            <a:avLst/>
          </a:prstGeom>
        </p:spPr>
      </p:pic>
    </p:spTree>
    <p:extLst>
      <p:ext uri="{BB962C8B-B14F-4D97-AF65-F5344CB8AC3E}">
        <p14:creationId xmlns:p14="http://schemas.microsoft.com/office/powerpoint/2010/main" val="29739087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B46D-54E8-4A84-C307-53C1A5959A4B}"/>
            </a:ext>
          </a:extLst>
        </p:cNvPr>
        <p:cNvGrpSpPr/>
        <p:nvPr/>
      </p:nvGrpSpPr>
      <p:grpSpPr>
        <a:xfrm>
          <a:off x="0" y="0"/>
          <a:ext cx="0" cy="0"/>
          <a:chOff x="0" y="0"/>
          <a:chExt cx="0" cy="0"/>
        </a:xfrm>
      </p:grpSpPr>
      <p:sp>
        <p:nvSpPr>
          <p:cNvPr id="5" name="Rubrik 4">
            <a:extLst>
              <a:ext uri="{FF2B5EF4-FFF2-40B4-BE49-F238E27FC236}">
                <a16:creationId xmlns:a16="http://schemas.microsoft.com/office/drawing/2014/main" id="{01B86382-ED2B-58E2-521E-04D612D6B803}"/>
              </a:ext>
            </a:extLst>
          </p:cNvPr>
          <p:cNvSpPr>
            <a:spLocks noGrp="1"/>
          </p:cNvSpPr>
          <p:nvPr>
            <p:ph type="title"/>
          </p:nvPr>
        </p:nvSpPr>
        <p:spPr>
          <a:xfrm>
            <a:off x="514800" y="380918"/>
            <a:ext cx="5400000" cy="529141"/>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dirty="0"/>
              <a:t>What’s new on Android 14</a:t>
            </a:r>
            <a:endParaRPr kumimoji="0" lang="en-US" sz="2800" b="0" i="0" u="none" strike="noStrike" kern="1200" cap="none" spc="0" normalizeH="0" baseline="0" noProof="0" dirty="0">
              <a:ln>
                <a:noFill/>
              </a:ln>
              <a:solidFill>
                <a:srgbClr val="333333"/>
              </a:solidFill>
              <a:effectLst/>
              <a:uLnTx/>
              <a:uFillTx/>
              <a:ea typeface="+mj-ea"/>
              <a:cs typeface="+mj-cs"/>
            </a:endParaRPr>
          </a:p>
        </p:txBody>
      </p:sp>
      <p:sp>
        <p:nvSpPr>
          <p:cNvPr id="14" name="Rounded Rectangle 13">
            <a:extLst>
              <a:ext uri="{FF2B5EF4-FFF2-40B4-BE49-F238E27FC236}">
                <a16:creationId xmlns:a16="http://schemas.microsoft.com/office/drawing/2014/main" id="{BEF13ED5-71D9-406D-2CFB-CFD417A53E7D}"/>
              </a:ext>
            </a:extLst>
          </p:cNvPr>
          <p:cNvSpPr/>
          <p:nvPr/>
        </p:nvSpPr>
        <p:spPr>
          <a:xfrm>
            <a:off x="749142" y="1480366"/>
            <a:ext cx="2784790" cy="326962"/>
          </a:xfrm>
          <a:prstGeom prst="roundRect">
            <a:avLst>
              <a:gd name="adj" fmla="val 50000"/>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b="0" noProof="0" dirty="0">
              <a:ln>
                <a:noFill/>
              </a:ln>
            </a:endParaRPr>
          </a:p>
        </p:txBody>
      </p:sp>
      <p:sp>
        <p:nvSpPr>
          <p:cNvPr id="15" name="Text Placeholder 5">
            <a:extLst>
              <a:ext uri="{FF2B5EF4-FFF2-40B4-BE49-F238E27FC236}">
                <a16:creationId xmlns:a16="http://schemas.microsoft.com/office/drawing/2014/main" id="{3A4A3518-F7D2-818F-DA5B-759C1876F80F}"/>
              </a:ext>
            </a:extLst>
          </p:cNvPr>
          <p:cNvSpPr txBox="1">
            <a:spLocks/>
          </p:cNvSpPr>
          <p:nvPr/>
        </p:nvSpPr>
        <p:spPr>
          <a:xfrm>
            <a:off x="898390" y="1826514"/>
            <a:ext cx="2635542" cy="884790"/>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Proxima Nova"/>
              </a:rPr>
              <a:t>Monochrome themes</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400" noProof="0" dirty="0">
                <a:latin typeface="Proxima Nova"/>
              </a:rPr>
              <a:t>Lock screen customization</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Proxima Nova"/>
              </a:rPr>
              <a:t>Generative AI wallpapers</a:t>
            </a:r>
          </a:p>
        </p:txBody>
      </p:sp>
      <p:sp>
        <p:nvSpPr>
          <p:cNvPr id="16" name="TextBox 15">
            <a:extLst>
              <a:ext uri="{FF2B5EF4-FFF2-40B4-BE49-F238E27FC236}">
                <a16:creationId xmlns:a16="http://schemas.microsoft.com/office/drawing/2014/main" id="{0336BE46-B4F0-5EFD-17F1-30143907AE84}"/>
              </a:ext>
            </a:extLst>
          </p:cNvPr>
          <p:cNvSpPr txBox="1"/>
          <p:nvPr/>
        </p:nvSpPr>
        <p:spPr>
          <a:xfrm>
            <a:off x="898389" y="1499551"/>
            <a:ext cx="2380361" cy="307777"/>
          </a:xfrm>
          <a:prstGeom prst="rect">
            <a:avLst/>
          </a:prstGeom>
          <a:noFill/>
          <a:ln w="6350">
            <a:noFill/>
          </a:ln>
        </p:spPr>
        <p:txBody>
          <a:bodyPr wrap="square">
            <a:spAutoFit/>
          </a:bodyPr>
          <a:lstStyle/>
          <a:p>
            <a:pPr marL="0" marR="0" lvl="0" indent="0" algn="ctr"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b="1" i="0" u="none" strike="noStrike" kern="1200" cap="none" spc="0" normalizeH="0" baseline="0" noProof="0" dirty="0">
                <a:ln>
                  <a:noFill/>
                </a:ln>
                <a:effectLst/>
                <a:uLnTx/>
                <a:uFillTx/>
                <a:latin typeface="Proxima Nova"/>
              </a:rPr>
              <a:t>Personal</a:t>
            </a:r>
          </a:p>
        </p:txBody>
      </p:sp>
      <p:sp>
        <p:nvSpPr>
          <p:cNvPr id="21" name="Rounded Rectangle 20">
            <a:extLst>
              <a:ext uri="{FF2B5EF4-FFF2-40B4-BE49-F238E27FC236}">
                <a16:creationId xmlns:a16="http://schemas.microsoft.com/office/drawing/2014/main" id="{B3EEB068-AC62-1614-1095-C4B62237E458}"/>
              </a:ext>
            </a:extLst>
          </p:cNvPr>
          <p:cNvSpPr/>
          <p:nvPr/>
        </p:nvSpPr>
        <p:spPr>
          <a:xfrm>
            <a:off x="749142" y="2968924"/>
            <a:ext cx="2784790" cy="326962"/>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b="0" noProof="0" dirty="0">
              <a:ln>
                <a:noFill/>
              </a:ln>
            </a:endParaRPr>
          </a:p>
        </p:txBody>
      </p:sp>
      <p:sp>
        <p:nvSpPr>
          <p:cNvPr id="22" name="Text Placeholder 5">
            <a:extLst>
              <a:ext uri="{FF2B5EF4-FFF2-40B4-BE49-F238E27FC236}">
                <a16:creationId xmlns:a16="http://schemas.microsoft.com/office/drawing/2014/main" id="{0CA8B2F7-1994-6276-529E-12C0BAFBD272}"/>
              </a:ext>
            </a:extLst>
          </p:cNvPr>
          <p:cNvSpPr txBox="1">
            <a:spLocks/>
          </p:cNvSpPr>
          <p:nvPr/>
        </p:nvSpPr>
        <p:spPr>
          <a:xfrm>
            <a:off x="898390" y="3315072"/>
            <a:ext cx="2635542" cy="874158"/>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Proxima Nova"/>
              </a:rPr>
              <a:t>Data sharing updates</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400" noProof="0" dirty="0">
                <a:latin typeface="Proxima Nova"/>
              </a:rPr>
              <a:t>Health connect</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Proxima Nova"/>
              </a:rPr>
              <a:t>Enhanced PIN security</a:t>
            </a:r>
          </a:p>
        </p:txBody>
      </p:sp>
      <p:sp>
        <p:nvSpPr>
          <p:cNvPr id="23" name="TextBox 22">
            <a:extLst>
              <a:ext uri="{FF2B5EF4-FFF2-40B4-BE49-F238E27FC236}">
                <a16:creationId xmlns:a16="http://schemas.microsoft.com/office/drawing/2014/main" id="{D11FEB1A-71AB-9530-A8C7-4E3B5768C2CB}"/>
              </a:ext>
            </a:extLst>
          </p:cNvPr>
          <p:cNvSpPr txBox="1"/>
          <p:nvPr/>
        </p:nvSpPr>
        <p:spPr>
          <a:xfrm>
            <a:off x="898389" y="2988109"/>
            <a:ext cx="2380361" cy="307777"/>
          </a:xfrm>
          <a:prstGeom prst="rect">
            <a:avLst/>
          </a:prstGeom>
          <a:noFill/>
          <a:ln w="6350">
            <a:noFill/>
          </a:ln>
        </p:spPr>
        <p:txBody>
          <a:bodyPr wrap="square">
            <a:spAutoFit/>
          </a:bodyPr>
          <a:lstStyle/>
          <a:p>
            <a:pPr marL="0" marR="0" lvl="0" indent="0" algn="ctr"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b="1" i="0" u="none" strike="noStrike" kern="1200" cap="none" spc="0" normalizeH="0" baseline="0" noProof="0" dirty="0">
                <a:ln>
                  <a:noFill/>
                </a:ln>
                <a:effectLst/>
                <a:uLnTx/>
                <a:uFillTx/>
                <a:latin typeface="Proxima Nova"/>
              </a:rPr>
              <a:t>Protected</a:t>
            </a:r>
          </a:p>
        </p:txBody>
      </p:sp>
      <p:sp>
        <p:nvSpPr>
          <p:cNvPr id="24" name="Rounded Rectangle 23">
            <a:extLst>
              <a:ext uri="{FF2B5EF4-FFF2-40B4-BE49-F238E27FC236}">
                <a16:creationId xmlns:a16="http://schemas.microsoft.com/office/drawing/2014/main" id="{5FB4FAB0-96C8-710B-D1CA-7B98F4203B83}"/>
              </a:ext>
            </a:extLst>
          </p:cNvPr>
          <p:cNvSpPr/>
          <p:nvPr/>
        </p:nvSpPr>
        <p:spPr>
          <a:xfrm>
            <a:off x="749142" y="4411999"/>
            <a:ext cx="2784790" cy="326962"/>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b="0" noProof="0" dirty="0">
              <a:ln>
                <a:noFill/>
              </a:ln>
            </a:endParaRPr>
          </a:p>
        </p:txBody>
      </p:sp>
      <p:sp>
        <p:nvSpPr>
          <p:cNvPr id="25" name="Text Placeholder 5">
            <a:extLst>
              <a:ext uri="{FF2B5EF4-FFF2-40B4-BE49-F238E27FC236}">
                <a16:creationId xmlns:a16="http://schemas.microsoft.com/office/drawing/2014/main" id="{E3900BC6-87F4-F489-CDEF-BF2A135575BE}"/>
              </a:ext>
            </a:extLst>
          </p:cNvPr>
          <p:cNvSpPr txBox="1">
            <a:spLocks/>
          </p:cNvSpPr>
          <p:nvPr/>
        </p:nvSpPr>
        <p:spPr>
          <a:xfrm>
            <a:off x="898390" y="4758147"/>
            <a:ext cx="2635542" cy="1427050"/>
          </a:xfrm>
          <a:prstGeom prst="rect">
            <a:avLst/>
          </a:prstGeom>
        </p:spPr>
        <p:txBody>
          <a:bodyPr vert="horz" lIns="91440" tIns="45720" rIns="91440" bIns="45720" rtlCol="0" anchor="t">
            <a:noAutofit/>
          </a:bodyPr>
          <a:lstStyle>
            <a:lvl1pPr marL="0" indent="0" algn="l" defTabSz="914400" rtl="0" eaLnBrk="1" latinLnBrk="0" hangingPunct="1">
              <a:lnSpc>
                <a:spcPct val="150000"/>
              </a:lnSpc>
              <a:spcBef>
                <a:spcPts val="800"/>
              </a:spcBef>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4pPr>
            <a:lvl5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5pPr>
            <a:lvl6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6pPr>
            <a:lvl7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7pPr>
            <a:lvl8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8pPr>
            <a:lvl9pPr marL="0" indent="0" algn="l" defTabSz="914400" rtl="0" eaLnBrk="1" latinLnBrk="0" hangingPunct="1">
              <a:lnSpc>
                <a:spcPct val="150000"/>
              </a:lnSpc>
              <a:spcBef>
                <a:spcPts val="800"/>
              </a:spcBef>
              <a:buFont typeface="Arial" panose="020B0604020202020204" pitchFamily="34" charset="0"/>
              <a:buNone/>
              <a:defRPr sz="14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400" noProof="0" dirty="0">
                <a:latin typeface="Proxima Nova"/>
              </a:rPr>
              <a:t>I</a:t>
            </a:r>
            <a:r>
              <a:rPr kumimoji="0" lang="en-US" sz="1400" b="0" i="0" u="none" strike="noStrike" kern="1200" cap="none" spc="0" normalizeH="0" baseline="0" noProof="0" dirty="0">
                <a:ln>
                  <a:noFill/>
                </a:ln>
                <a:effectLst/>
                <a:uLnTx/>
                <a:uFillTx/>
                <a:latin typeface="Proxima Nova"/>
              </a:rPr>
              <a:t>mproved magnification</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400" noProof="0" dirty="0">
                <a:latin typeface="Proxima Nova"/>
              </a:rPr>
              <a:t>Nonlinear font size scaling</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Proxima Nova"/>
              </a:rPr>
              <a:t>Font size Quick S</a:t>
            </a:r>
            <a:r>
              <a:rPr lang="en-US" sz="1400" noProof="0" dirty="0">
                <a:latin typeface="Proxima Nova"/>
              </a:rPr>
              <a:t>etting tile</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400" noProof="0" dirty="0">
                <a:latin typeface="Proxima Nova"/>
              </a:rPr>
              <a:t>Hearing aids improvements</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400" noProof="0" dirty="0">
                <a:latin typeface="Proxima Nova"/>
              </a:rPr>
              <a:t>Flash notifications</a:t>
            </a:r>
          </a:p>
          <a:p>
            <a:pPr marL="171450"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1400" b="0" i="0" u="none" strike="noStrike" kern="1200" cap="none" spc="0" normalizeH="0" baseline="0" noProof="0" dirty="0">
              <a:ln>
                <a:noFill/>
              </a:ln>
              <a:effectLst/>
              <a:uLnTx/>
              <a:uFillTx/>
              <a:latin typeface="Proxima Nova"/>
            </a:endParaRPr>
          </a:p>
        </p:txBody>
      </p:sp>
      <p:sp>
        <p:nvSpPr>
          <p:cNvPr id="26" name="TextBox 25">
            <a:extLst>
              <a:ext uri="{FF2B5EF4-FFF2-40B4-BE49-F238E27FC236}">
                <a16:creationId xmlns:a16="http://schemas.microsoft.com/office/drawing/2014/main" id="{EDC4C3B7-C962-0098-9C4B-CBF2C9E16981}"/>
              </a:ext>
            </a:extLst>
          </p:cNvPr>
          <p:cNvSpPr txBox="1"/>
          <p:nvPr/>
        </p:nvSpPr>
        <p:spPr>
          <a:xfrm>
            <a:off x="898389" y="4431184"/>
            <a:ext cx="2380361" cy="307777"/>
          </a:xfrm>
          <a:prstGeom prst="rect">
            <a:avLst/>
          </a:prstGeom>
          <a:noFill/>
          <a:ln w="6350">
            <a:noFill/>
          </a:ln>
        </p:spPr>
        <p:txBody>
          <a:bodyPr wrap="square">
            <a:spAutoFit/>
          </a:bodyPr>
          <a:lstStyle/>
          <a:p>
            <a:pPr marL="0" marR="0" lvl="0" indent="0" algn="ctr"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400" b="1" i="0" u="none" strike="noStrike" kern="1200" cap="none" spc="0" normalizeH="0" baseline="0" noProof="0" dirty="0">
                <a:ln>
                  <a:noFill/>
                </a:ln>
                <a:effectLst/>
                <a:uLnTx/>
                <a:uFillTx/>
                <a:latin typeface="Proxima Nova"/>
              </a:rPr>
              <a:t>Accessible</a:t>
            </a:r>
          </a:p>
        </p:txBody>
      </p:sp>
      <p:pic>
        <p:nvPicPr>
          <p:cNvPr id="28" name="Picture 27" descr="A screenshot of a cell phone&#10;&#10;AI-generated content may be incorrect.">
            <a:extLst>
              <a:ext uri="{FF2B5EF4-FFF2-40B4-BE49-F238E27FC236}">
                <a16:creationId xmlns:a16="http://schemas.microsoft.com/office/drawing/2014/main" id="{0A063D02-0676-6D09-5695-49313CF80A5D}"/>
              </a:ext>
            </a:extLst>
          </p:cNvPr>
          <p:cNvPicPr>
            <a:picLocks noChangeAspect="1"/>
          </p:cNvPicPr>
          <p:nvPr/>
        </p:nvPicPr>
        <p:blipFill>
          <a:blip r:embed="rId2"/>
          <a:stretch>
            <a:fillRect/>
          </a:stretch>
        </p:blipFill>
        <p:spPr>
          <a:xfrm>
            <a:off x="6515215" y="1615050"/>
            <a:ext cx="5396515" cy="2574180"/>
          </a:xfrm>
          <a:prstGeom prst="rect">
            <a:avLst/>
          </a:prstGeom>
        </p:spPr>
      </p:pic>
      <p:pic>
        <p:nvPicPr>
          <p:cNvPr id="32" name="Picture 31" descr="A green object with black dots&#10;&#10;AI-generated content may be incorrect.">
            <a:extLst>
              <a:ext uri="{FF2B5EF4-FFF2-40B4-BE49-F238E27FC236}">
                <a16:creationId xmlns:a16="http://schemas.microsoft.com/office/drawing/2014/main" id="{B7FF2621-D425-6DD2-F89D-E290F676D0F3}"/>
              </a:ext>
            </a:extLst>
          </p:cNvPr>
          <p:cNvPicPr>
            <a:picLocks noChangeAspect="1"/>
          </p:cNvPicPr>
          <p:nvPr/>
        </p:nvPicPr>
        <p:blipFill>
          <a:blip r:embed="rId3"/>
          <a:stretch>
            <a:fillRect/>
          </a:stretch>
        </p:blipFill>
        <p:spPr>
          <a:xfrm rot="16200000">
            <a:off x="8468105" y="3915536"/>
            <a:ext cx="2030852" cy="3854076"/>
          </a:xfrm>
          <a:prstGeom prst="rect">
            <a:avLst/>
          </a:prstGeom>
        </p:spPr>
      </p:pic>
    </p:spTree>
    <p:extLst>
      <p:ext uri="{BB962C8B-B14F-4D97-AF65-F5344CB8AC3E}">
        <p14:creationId xmlns:p14="http://schemas.microsoft.com/office/powerpoint/2010/main" val="903399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007B5F5E-C281-A3D1-3A7E-3433864C230D}"/>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4761A1D4-1500-C77D-01DF-375701601964}"/>
              </a:ext>
            </a:extLst>
          </p:cNvPr>
          <p:cNvSpPr>
            <a:spLocks noGrp="1"/>
          </p:cNvSpPr>
          <p:nvPr>
            <p:ph type="sldNum" sz="quarter" idx="11"/>
          </p:nvPr>
        </p:nvSpPr>
        <p:spPr/>
        <p:txBody>
          <a:bodyPr/>
          <a:lstStyle/>
          <a:p>
            <a:fld id="{C99E46AF-EC69-4003-B99F-7251BF543429}" type="slidenum">
              <a:rPr lang="en-US" noProof="0" smtClean="0"/>
              <a:pPr/>
              <a:t>49</a:t>
            </a:fld>
            <a:endParaRPr lang="en-US" noProof="0" dirty="0"/>
          </a:p>
        </p:txBody>
      </p:sp>
      <p:sp>
        <p:nvSpPr>
          <p:cNvPr id="5" name="Rubrik 4">
            <a:extLst>
              <a:ext uri="{FF2B5EF4-FFF2-40B4-BE49-F238E27FC236}">
                <a16:creationId xmlns:a16="http://schemas.microsoft.com/office/drawing/2014/main" id="{521CAF5F-0E8C-4B3D-82C1-2BF17545E28E}"/>
              </a:ext>
            </a:extLst>
          </p:cNvPr>
          <p:cNvSpPr>
            <a:spLocks noGrp="1"/>
          </p:cNvSpPr>
          <p:nvPr>
            <p:ph type="title"/>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dirty="0"/>
              <a:t>Android 13</a:t>
            </a:r>
            <a:endParaRPr kumimoji="0" lang="en-US" sz="2800" b="0" i="0" u="none" strike="noStrike" kern="1200" cap="none" spc="0" normalizeH="0" baseline="0" noProof="0" dirty="0">
              <a:ln>
                <a:noFill/>
              </a:ln>
              <a:solidFill>
                <a:srgbClr val="333333"/>
              </a:solidFill>
              <a:effectLst/>
              <a:uLnTx/>
              <a:uFillTx/>
              <a:ea typeface="+mj-ea"/>
              <a:cs typeface="+mj-cs"/>
            </a:endParaRPr>
          </a:p>
        </p:txBody>
      </p:sp>
      <p:sp>
        <p:nvSpPr>
          <p:cNvPr id="6" name="Platshållare för text 5">
            <a:extLst>
              <a:ext uri="{FF2B5EF4-FFF2-40B4-BE49-F238E27FC236}">
                <a16:creationId xmlns:a16="http://schemas.microsoft.com/office/drawing/2014/main" id="{54A4D0BF-8421-0470-E363-97D2AFED38E8}"/>
              </a:ext>
            </a:extLst>
          </p:cNvPr>
          <p:cNvSpPr>
            <a:spLocks noGrp="1"/>
          </p:cNvSpPr>
          <p:nvPr>
            <p:ph type="body" sz="quarter" idx="12"/>
          </p:nvPr>
        </p:nvSpPr>
        <p:spPr>
          <a:xfrm>
            <a:off x="514800" y="1800000"/>
            <a:ext cx="5400000" cy="4103259"/>
          </a:xfrm>
        </p:spPr>
        <p:txBody>
          <a:bodyPr/>
          <a:lstStyle/>
          <a:p>
            <a:pPr marL="0" indent="0">
              <a:lnSpc>
                <a:spcPts val="2200"/>
              </a:lnSpc>
              <a:buNone/>
              <a:defRPr/>
            </a:pPr>
            <a:r>
              <a:rPr lang="en-US" sz="1400" noProof="0" dirty="0">
                <a:latin typeface="Proxima Nova" panose="02000506030000020004" pitchFamily="2" charset="0"/>
              </a:rPr>
              <a:t>Android 13 is an incremental update, including:</a:t>
            </a:r>
          </a:p>
          <a:p>
            <a:pPr marL="172800" indent="-172800">
              <a:lnSpc>
                <a:spcPts val="2200"/>
              </a:lnSpc>
              <a:buFont typeface="Systemtypsnitt normalt"/>
              <a:buChar char="–"/>
              <a:defRPr/>
            </a:pPr>
            <a:r>
              <a:rPr lang="en-US" sz="1400" noProof="0" dirty="0">
                <a:latin typeface="Proxima Nova" panose="02000506030000020004" pitchFamily="2" charset="0"/>
              </a:rPr>
              <a:t>Additional features to improve the security of the phone</a:t>
            </a:r>
          </a:p>
          <a:p>
            <a:pPr marL="172800" indent="-172800">
              <a:lnSpc>
                <a:spcPts val="2200"/>
              </a:lnSpc>
              <a:buFont typeface="Systemtypsnitt normalt"/>
              <a:buChar char="–"/>
              <a:defRPr/>
            </a:pPr>
            <a:r>
              <a:rPr lang="en-US" sz="1400" noProof="0" dirty="0">
                <a:latin typeface="Proxima Nova" panose="02000506030000020004" pitchFamily="2" charset="0"/>
              </a:rPr>
              <a:t>Improved user experience</a:t>
            </a:r>
          </a:p>
          <a:p>
            <a:pPr marL="172800" indent="-172800">
              <a:lnSpc>
                <a:spcPts val="2200"/>
              </a:lnSpc>
              <a:buFont typeface="Systemtypsnitt normalt"/>
              <a:buChar char="–"/>
              <a:defRPr/>
            </a:pPr>
            <a:r>
              <a:rPr lang="en-US" sz="1400" noProof="0" dirty="0">
                <a:latin typeface="Proxima Nova" panose="02000506030000020004" pitchFamily="2" charset="0"/>
              </a:rPr>
              <a:t>Optimization for battery consumption</a:t>
            </a:r>
          </a:p>
        </p:txBody>
      </p:sp>
      <p:pic>
        <p:nvPicPr>
          <p:cNvPr id="13" name="Picture 7">
            <a:extLst>
              <a:ext uri="{FF2B5EF4-FFF2-40B4-BE49-F238E27FC236}">
                <a16:creationId xmlns:a16="http://schemas.microsoft.com/office/drawing/2014/main" id="{3DB5D55D-2603-4EA0-64A1-86E8EAFD819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6819578" y="1179340"/>
            <a:ext cx="2840292" cy="449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a:extLst>
              <a:ext uri="{FF2B5EF4-FFF2-40B4-BE49-F238E27FC236}">
                <a16:creationId xmlns:a16="http://schemas.microsoft.com/office/drawing/2014/main" id="{F116CC9C-3FA2-48A1-42C4-8C4C345C34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576905" y="478266"/>
            <a:ext cx="2840292" cy="558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Android 13 | Android Developers">
            <a:extLst>
              <a:ext uri="{FF2B5EF4-FFF2-40B4-BE49-F238E27FC236}">
                <a16:creationId xmlns:a16="http://schemas.microsoft.com/office/drawing/2014/main" id="{E87A1B1C-2C26-E8B4-0DA8-D88B5C5817F6}"/>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317331" y="5751192"/>
            <a:ext cx="1359440" cy="4646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 descr="A screenshot of a phone&#10;&#10;Description automatically generated">
            <a:extLst>
              <a:ext uri="{FF2B5EF4-FFF2-40B4-BE49-F238E27FC236}">
                <a16:creationId xmlns:a16="http://schemas.microsoft.com/office/drawing/2014/main" id="{77FB0131-B92B-FC90-5483-942D2010CC3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011706" y="1283673"/>
            <a:ext cx="1970690" cy="3941380"/>
          </a:xfrm>
          <a:prstGeom prst="rect">
            <a:avLst/>
          </a:prstGeom>
        </p:spPr>
      </p:pic>
    </p:spTree>
    <p:extLst>
      <p:ext uri="{BB962C8B-B14F-4D97-AF65-F5344CB8AC3E}">
        <p14:creationId xmlns:p14="http://schemas.microsoft.com/office/powerpoint/2010/main" val="139958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777343-061D-8396-89EE-DD021D061335}"/>
              </a:ext>
            </a:extLst>
          </p:cNvPr>
          <p:cNvSpPr txBox="1">
            <a:spLocks/>
          </p:cNvSpPr>
          <p:nvPr/>
        </p:nvSpPr>
        <p:spPr>
          <a:xfrm>
            <a:off x="766763" y="3640471"/>
            <a:ext cx="10693399" cy="1705276"/>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36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8CBEBE">
                  <a:lumMod val="75000"/>
                </a:srgbClr>
              </a:solidFill>
              <a:effectLst/>
              <a:uLnTx/>
              <a:uFillTx/>
              <a:latin typeface="Proxima Nova" panose="02000506030000020004" pitchFamily="2" charset="0"/>
              <a:ea typeface="+mj-ea"/>
              <a:cs typeface="+mj-cs"/>
            </a:endParaRPr>
          </a:p>
        </p:txBody>
      </p:sp>
      <p:sp>
        <p:nvSpPr>
          <p:cNvPr id="11" name="Subtitle 2">
            <a:extLst>
              <a:ext uri="{FF2B5EF4-FFF2-40B4-BE49-F238E27FC236}">
                <a16:creationId xmlns:a16="http://schemas.microsoft.com/office/drawing/2014/main" id="{D7A2E36A-55B8-7D00-8810-415FF374CC12}"/>
              </a:ext>
            </a:extLst>
          </p:cNvPr>
          <p:cNvSpPr txBox="1">
            <a:spLocks/>
          </p:cNvSpPr>
          <p:nvPr/>
        </p:nvSpPr>
        <p:spPr>
          <a:xfrm>
            <a:off x="686078" y="4940929"/>
            <a:ext cx="10702647" cy="571093"/>
          </a:xfrm>
          <a:prstGeom prst="rect">
            <a:avLst/>
          </a:prstGeom>
        </p:spPr>
        <p:txBody>
          <a:bodyPr anchor="b" anchorCtr="0"/>
          <a:lstStyle>
            <a:lvl1pPr marL="180975" indent="-180975" algn="l" defTabSz="914400" rtl="0" eaLnBrk="1" latinLnBrk="0" hangingPunct="1">
              <a:lnSpc>
                <a:spcPct val="90000"/>
              </a:lnSpc>
              <a:spcBef>
                <a:spcPts val="1000"/>
              </a:spcBef>
              <a:buClr>
                <a:schemeClr val="accent2"/>
              </a:buClr>
              <a:buFont typeface="Arial" panose="020B0604020202020204" pitchFamily="34" charset="0"/>
              <a:buChar char="•"/>
              <a:defRPr sz="1800" b="0" i="0" kern="1200">
                <a:solidFill>
                  <a:schemeClr val="accent2"/>
                </a:solidFill>
                <a:latin typeface="+mn-lt"/>
                <a:ea typeface="+mn-ea"/>
                <a:cs typeface="+mn-cs"/>
              </a:defRPr>
            </a:lvl1pPr>
            <a:lvl2pPr marL="628650" indent="-17145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accent2"/>
                </a:solidFill>
                <a:latin typeface="+mn-lt"/>
                <a:ea typeface="+mn-ea"/>
                <a:cs typeface="+mn-cs"/>
              </a:defRPr>
            </a:lvl2pPr>
            <a:lvl3pPr marL="1076325" indent="-161925" algn="l" defTabSz="914400" rtl="0" eaLnBrk="1" latinLnBrk="0" hangingPunct="1">
              <a:lnSpc>
                <a:spcPct val="90000"/>
              </a:lnSpc>
              <a:spcBef>
                <a:spcPts val="500"/>
              </a:spcBef>
              <a:buFont typeface="Arial" panose="020B0604020202020204" pitchFamily="34" charset="0"/>
              <a:buChar char="•"/>
              <a:defRPr sz="1400" b="0" i="0" kern="1200">
                <a:solidFill>
                  <a:schemeClr val="accent2"/>
                </a:solidFill>
                <a:latin typeface="+mn-lt"/>
                <a:ea typeface="+mn-ea"/>
                <a:cs typeface="+mn-cs"/>
              </a:defRPr>
            </a:lvl3pPr>
            <a:lvl4pPr marL="1524000" indent="-152400" algn="l" defTabSz="914400" rtl="0" eaLnBrk="1" latinLnBrk="0" hangingPunct="1">
              <a:lnSpc>
                <a:spcPct val="90000"/>
              </a:lnSpc>
              <a:spcBef>
                <a:spcPts val="500"/>
              </a:spcBef>
              <a:buFont typeface="Arial" panose="020B0604020202020204" pitchFamily="34" charset="0"/>
              <a:buChar char="•"/>
              <a:defRPr sz="1200" b="0" i="0" kern="1200">
                <a:solidFill>
                  <a:schemeClr val="accent2"/>
                </a:solidFill>
                <a:latin typeface="+mn-lt"/>
                <a:ea typeface="+mn-ea"/>
                <a:cs typeface="+mn-cs"/>
              </a:defRPr>
            </a:lvl4pPr>
            <a:lvl5pPr marL="1974850" indent="-146050" algn="l" defTabSz="914400" rtl="0" eaLnBrk="1" latinLnBrk="0" hangingPunct="1">
              <a:lnSpc>
                <a:spcPct val="90000"/>
              </a:lnSpc>
              <a:spcBef>
                <a:spcPts val="500"/>
              </a:spcBef>
              <a:buFont typeface="Arial" panose="020B0604020202020204" pitchFamily="34" charset="0"/>
              <a:buChar char="•"/>
              <a:defRPr sz="1200" b="0" i="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333333"/>
              </a:buClr>
              <a:buSzTx/>
              <a:buFont typeface="Arial" panose="020B0604020202020204" pitchFamily="34" charset="0"/>
              <a:buNone/>
              <a:tabLst/>
              <a:defRPr/>
            </a:pPr>
            <a:endParaRPr kumimoji="0" lang="en-US" sz="1800" b="0" i="1" u="none" strike="noStrike" kern="1200" cap="none" spc="0" normalizeH="0" baseline="0" noProof="0" dirty="0">
              <a:ln>
                <a:noFill/>
              </a:ln>
              <a:solidFill>
                <a:srgbClr val="333333"/>
              </a:solidFill>
              <a:effectLst/>
              <a:uLnTx/>
              <a:uFillTx/>
              <a:latin typeface="Proxima Nova" panose="02000506030000020004" pitchFamily="2" charset="0"/>
              <a:ea typeface="+mn-ea"/>
              <a:cs typeface="+mn-cs"/>
            </a:endParaRPr>
          </a:p>
        </p:txBody>
      </p:sp>
      <p:sp>
        <p:nvSpPr>
          <p:cNvPr id="3" name="Title 2">
            <a:extLst>
              <a:ext uri="{FF2B5EF4-FFF2-40B4-BE49-F238E27FC236}">
                <a16:creationId xmlns:a16="http://schemas.microsoft.com/office/drawing/2014/main" id="{83027BD8-66C0-9AF2-B7FA-5C9A59A46EFC}"/>
              </a:ext>
            </a:extLst>
          </p:cNvPr>
          <p:cNvSpPr>
            <a:spLocks noGrp="1"/>
          </p:cNvSpPr>
          <p:nvPr>
            <p:ph type="title"/>
          </p:nvPr>
        </p:nvSpPr>
        <p:spPr/>
        <p:txBody>
          <a:bodyPr/>
          <a:lstStyle/>
          <a:p>
            <a:r>
              <a:rPr lang="en-US" noProof="0" dirty="0"/>
              <a:t>Challenges</a:t>
            </a:r>
          </a:p>
        </p:txBody>
      </p:sp>
      <p:sp>
        <p:nvSpPr>
          <p:cNvPr id="4" name="Subtitle 3">
            <a:extLst>
              <a:ext uri="{FF2B5EF4-FFF2-40B4-BE49-F238E27FC236}">
                <a16:creationId xmlns:a16="http://schemas.microsoft.com/office/drawing/2014/main" id="{A1A97240-561B-6579-7EDE-4297BF5777FB}"/>
              </a:ext>
            </a:extLst>
          </p:cNvPr>
          <p:cNvSpPr>
            <a:spLocks noGrp="1"/>
          </p:cNvSpPr>
          <p:nvPr>
            <p:ph type="subTitle" idx="1"/>
          </p:nvPr>
        </p:nvSpPr>
        <p:spPr/>
        <p:txBody>
          <a:bodyPr/>
          <a:lstStyle/>
          <a:p>
            <a:endParaRPr lang="en-US" noProof="0" dirty="0"/>
          </a:p>
        </p:txBody>
      </p:sp>
      <p:pic>
        <p:nvPicPr>
          <p:cNvPr id="9" name="Picture Placeholder 8">
            <a:extLst>
              <a:ext uri="{FF2B5EF4-FFF2-40B4-BE49-F238E27FC236}">
                <a16:creationId xmlns:a16="http://schemas.microsoft.com/office/drawing/2014/main" id="{40CA76B6-CD05-0229-E686-6FFB273E9CA7}"/>
              </a:ext>
            </a:extLst>
          </p:cNvPr>
          <p:cNvPicPr>
            <a:picLocks noGrp="1" noChangeAspect="1"/>
          </p:cNvPicPr>
          <p:nvPr>
            <p:ph type="pic" sz="quarter" idx="10"/>
          </p:nvPr>
        </p:nvPicPr>
        <p:blipFill rotWithShape="1">
          <a:blip r:embed="rId2"/>
          <a:srcRect t="29899" b="41263"/>
          <a:stretch/>
        </p:blipFill>
        <p:spPr>
          <a:xfrm>
            <a:off x="0" y="0"/>
            <a:ext cx="12192000" cy="3797164"/>
          </a:xfrm>
        </p:spPr>
      </p:pic>
    </p:spTree>
    <p:extLst>
      <p:ext uri="{BB962C8B-B14F-4D97-AF65-F5344CB8AC3E}">
        <p14:creationId xmlns:p14="http://schemas.microsoft.com/office/powerpoint/2010/main" val="246784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007B5F5E-C281-A3D1-3A7E-3433864C230D}"/>
              </a:ext>
            </a:extLst>
          </p:cNvPr>
          <p:cNvSpPr>
            <a:spLocks noGrp="1"/>
          </p:cNvSpPr>
          <p:nvPr>
            <p:ph type="ftr" sz="quarter" idx="10"/>
          </p:nvPr>
        </p:nvSpPr>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333333"/>
                </a:solidFill>
                <a:effectLst/>
                <a:uLnTx/>
                <a:uFillTx/>
                <a:latin typeface="Proxima Nova" panose="02000506030000020004" pitchFamily="2" charset="0"/>
                <a:ea typeface="+mn-ea"/>
                <a:cs typeface="+mn-cs"/>
              </a:rPr>
              <a:t>Ascom Myco 4 – Sales Deck </a:t>
            </a:r>
          </a:p>
        </p:txBody>
      </p:sp>
      <p:sp>
        <p:nvSpPr>
          <p:cNvPr id="4" name="Platshållare för bildnummer 3">
            <a:extLst>
              <a:ext uri="{FF2B5EF4-FFF2-40B4-BE49-F238E27FC236}">
                <a16:creationId xmlns:a16="http://schemas.microsoft.com/office/drawing/2014/main" id="{4761A1D4-1500-C77D-01DF-375701601964}"/>
              </a:ext>
            </a:extLst>
          </p:cNvPr>
          <p:cNvSpPr>
            <a:spLocks noGrp="1"/>
          </p:cNvSpPr>
          <p:nvPr>
            <p:ph type="sldNum" sz="quarter" idx="11"/>
          </p:nvPr>
        </p:nvSpPr>
        <p:spPr/>
        <p:txBody>
          <a:bodyPr/>
          <a:lstStyle/>
          <a:p>
            <a:fld id="{C99E46AF-EC69-4003-B99F-7251BF543429}" type="slidenum">
              <a:rPr lang="en-US" noProof="0" smtClean="0"/>
              <a:pPr/>
              <a:t>50</a:t>
            </a:fld>
            <a:endParaRPr lang="en-US" noProof="0" dirty="0"/>
          </a:p>
        </p:txBody>
      </p:sp>
      <p:sp>
        <p:nvSpPr>
          <p:cNvPr id="5" name="Rubrik 4">
            <a:extLst>
              <a:ext uri="{FF2B5EF4-FFF2-40B4-BE49-F238E27FC236}">
                <a16:creationId xmlns:a16="http://schemas.microsoft.com/office/drawing/2014/main" id="{521CAF5F-0E8C-4B3D-82C1-2BF17545E28E}"/>
              </a:ext>
            </a:extLst>
          </p:cNvPr>
          <p:cNvSpPr>
            <a:spLocks noGrp="1"/>
          </p:cNvSpPr>
          <p:nvPr>
            <p:ph type="title"/>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noProof="0" dirty="0"/>
              <a:t>Android 12</a:t>
            </a:r>
            <a:endParaRPr kumimoji="0" lang="en-US" sz="2800" b="0" i="0" u="none" strike="noStrike" kern="1200" cap="none" spc="0" normalizeH="0" baseline="0" noProof="0" dirty="0">
              <a:ln>
                <a:noFill/>
              </a:ln>
              <a:solidFill>
                <a:srgbClr val="333333"/>
              </a:solidFill>
              <a:effectLst/>
              <a:uLnTx/>
              <a:uFillTx/>
              <a:ea typeface="+mj-ea"/>
              <a:cs typeface="+mj-cs"/>
            </a:endParaRPr>
          </a:p>
        </p:txBody>
      </p:sp>
      <p:sp>
        <p:nvSpPr>
          <p:cNvPr id="6" name="Platshållare för text 5">
            <a:extLst>
              <a:ext uri="{FF2B5EF4-FFF2-40B4-BE49-F238E27FC236}">
                <a16:creationId xmlns:a16="http://schemas.microsoft.com/office/drawing/2014/main" id="{54A4D0BF-8421-0470-E363-97D2AFED38E8}"/>
              </a:ext>
            </a:extLst>
          </p:cNvPr>
          <p:cNvSpPr>
            <a:spLocks noGrp="1"/>
          </p:cNvSpPr>
          <p:nvPr>
            <p:ph type="body" sz="quarter" idx="12"/>
          </p:nvPr>
        </p:nvSpPr>
        <p:spPr>
          <a:xfrm>
            <a:off x="514800" y="1800000"/>
            <a:ext cx="5400000" cy="4103259"/>
          </a:xfrm>
        </p:spPr>
        <p:txBody>
          <a:bodyPr/>
          <a:lstStyle/>
          <a:p>
            <a:pPr marL="0" indent="0">
              <a:lnSpc>
                <a:spcPts val="2200"/>
              </a:lnSpc>
              <a:buNone/>
              <a:defRPr/>
            </a:pPr>
            <a:r>
              <a:rPr lang="en-US" sz="1400" noProof="0" dirty="0">
                <a:latin typeface="Proxima Nova" panose="02000506030000020004" pitchFamily="2" charset="0"/>
              </a:rPr>
              <a:t>Android 12 introduces a streamlined enrollment and setup process for users while taking into account device lock requirements for admins. Employees can still use just one lock for their devices and their work profile. In the event IT requires users to set a separate password for accessing the work profile, we’ve improved the setup process to prompt employees if their provided password doesn’t meet complexity requirements set by their admins.</a:t>
            </a:r>
          </a:p>
          <a:p>
            <a:pPr marL="0" indent="0">
              <a:lnSpc>
                <a:spcPts val="2200"/>
              </a:lnSpc>
              <a:buNone/>
              <a:defRPr/>
            </a:pPr>
            <a:r>
              <a:rPr lang="en-US" sz="1400" noProof="0" dirty="0">
                <a:latin typeface="Proxima Nova" panose="02000506030000020004" pitchFamily="2" charset="0"/>
              </a:rPr>
              <a:t>IT Administrators will have the ability to disable USB signaling for anything but charging, enabling organizations to reduce attack surfaces for their devices.</a:t>
            </a:r>
          </a:p>
        </p:txBody>
      </p:sp>
      <p:pic>
        <p:nvPicPr>
          <p:cNvPr id="13" name="Picture 7">
            <a:extLst>
              <a:ext uri="{FF2B5EF4-FFF2-40B4-BE49-F238E27FC236}">
                <a16:creationId xmlns:a16="http://schemas.microsoft.com/office/drawing/2014/main" id="{3DB5D55D-2603-4EA0-64A1-86E8EAFD819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6819578" y="1179340"/>
            <a:ext cx="2840292" cy="449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a:extLst>
              <a:ext uri="{FF2B5EF4-FFF2-40B4-BE49-F238E27FC236}">
                <a16:creationId xmlns:a16="http://schemas.microsoft.com/office/drawing/2014/main" id="{F116CC9C-3FA2-48A1-42C4-8C4C345C34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576905" y="478266"/>
            <a:ext cx="2840292" cy="558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descr="A screenshot of a phone&#10;&#10;Description automatically generated">
            <a:extLst>
              <a:ext uri="{FF2B5EF4-FFF2-40B4-BE49-F238E27FC236}">
                <a16:creationId xmlns:a16="http://schemas.microsoft.com/office/drawing/2014/main" id="{77FB0131-B92B-FC90-5483-942D2010CC3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011706" y="1282551"/>
            <a:ext cx="1970690" cy="3941380"/>
          </a:xfrm>
          <a:prstGeom prst="rect">
            <a:avLst/>
          </a:prstGeom>
        </p:spPr>
      </p:pic>
      <p:pic>
        <p:nvPicPr>
          <p:cNvPr id="7" name="Picture 13" descr="Shape&#10;&#10;Description automatically generated with medium confidence">
            <a:extLst>
              <a:ext uri="{FF2B5EF4-FFF2-40B4-BE49-F238E27FC236}">
                <a16:creationId xmlns:a16="http://schemas.microsoft.com/office/drawing/2014/main" id="{DD121FB3-5A91-6385-6F53-6DCE18E246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17930" y="5747987"/>
            <a:ext cx="1358841" cy="464652"/>
          </a:xfrm>
          <a:prstGeom prst="rect">
            <a:avLst/>
          </a:prstGeom>
        </p:spPr>
      </p:pic>
      <p:sp>
        <p:nvSpPr>
          <p:cNvPr id="8" name="Underrubrik 1">
            <a:extLst>
              <a:ext uri="{FF2B5EF4-FFF2-40B4-BE49-F238E27FC236}">
                <a16:creationId xmlns:a16="http://schemas.microsoft.com/office/drawing/2014/main" id="{6D6EE81F-9E58-E2D3-6793-B8B53D48C37A}"/>
              </a:ext>
            </a:extLst>
          </p:cNvPr>
          <p:cNvSpPr>
            <a:spLocks noGrp="1"/>
          </p:cNvSpPr>
          <p:nvPr>
            <p:ph type="subTitle" idx="1"/>
          </p:nvPr>
        </p:nvSpPr>
        <p:spPr>
          <a:xfrm>
            <a:off x="514801" y="950400"/>
            <a:ext cx="5400000" cy="350439"/>
          </a:xfrm>
        </p:spPr>
        <p:txBody>
          <a:bodyPr/>
          <a:lstStyle/>
          <a:p>
            <a:r>
              <a:rPr lang="en-US" noProof="0" dirty="0"/>
              <a:t>Streamlined enrollment and setup</a:t>
            </a:r>
          </a:p>
        </p:txBody>
      </p:sp>
    </p:spTree>
    <p:extLst>
      <p:ext uri="{BB962C8B-B14F-4D97-AF65-F5344CB8AC3E}">
        <p14:creationId xmlns:p14="http://schemas.microsoft.com/office/powerpoint/2010/main" val="257780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0">
            <a:extLst>
              <a:ext uri="{FF2B5EF4-FFF2-40B4-BE49-F238E27FC236}">
                <a16:creationId xmlns:a16="http://schemas.microsoft.com/office/drawing/2014/main" id="{176DA903-3360-1088-03CB-45E7C0DAD687}"/>
              </a:ext>
            </a:extLst>
          </p:cNvPr>
          <p:cNvPicPr>
            <a:picLocks noChangeAspect="1"/>
          </p:cNvPicPr>
          <p:nvPr/>
        </p:nvPicPr>
        <p:blipFill>
          <a:blip r:embed="rId2" cstate="hqprint">
            <a:extLst>
              <a:ext uri="{28A0092B-C50C-407E-A947-70E740481C1C}">
                <a14:useLocalDpi xmlns:a14="http://schemas.microsoft.com/office/drawing/2010/main"/>
              </a:ext>
            </a:extLst>
          </a:blip>
          <a:srcRect l="20954" r="20954"/>
          <a:stretch/>
        </p:blipFill>
        <p:spPr>
          <a:xfrm>
            <a:off x="6216000" y="1"/>
            <a:ext cx="5976000" cy="6857999"/>
          </a:xfrm>
          <a:prstGeom prst="rect">
            <a:avLst/>
          </a:prstGeom>
        </p:spPr>
      </p:pic>
      <p:sp>
        <p:nvSpPr>
          <p:cNvPr id="13" name="Subtitle 12">
            <a:extLst>
              <a:ext uri="{FF2B5EF4-FFF2-40B4-BE49-F238E27FC236}">
                <a16:creationId xmlns:a16="http://schemas.microsoft.com/office/drawing/2014/main" id="{ADCE53F1-4F53-2697-32EC-B067C3826403}"/>
              </a:ext>
            </a:extLst>
          </p:cNvPr>
          <p:cNvSpPr>
            <a:spLocks noGrp="1"/>
          </p:cNvSpPr>
          <p:nvPr>
            <p:ph type="subTitle" idx="1"/>
          </p:nvPr>
        </p:nvSpPr>
        <p:spPr/>
        <p:txBody>
          <a:bodyPr/>
          <a:lstStyle/>
          <a:p>
            <a:r>
              <a:rPr lang="en-US" noProof="0" dirty="0"/>
              <a:t>How to minimize your TCO with Ascom Myco 4</a:t>
            </a:r>
          </a:p>
        </p:txBody>
      </p:sp>
      <p:sp>
        <p:nvSpPr>
          <p:cNvPr id="4" name="Footer Placeholder 3">
            <a:extLst>
              <a:ext uri="{FF2B5EF4-FFF2-40B4-BE49-F238E27FC236}">
                <a16:creationId xmlns:a16="http://schemas.microsoft.com/office/drawing/2014/main" id="{EB9196A6-6AC2-93D7-1217-D7F96738C2DE}"/>
              </a:ext>
            </a:extLst>
          </p:cNvPr>
          <p:cNvSpPr>
            <a:spLocks noGrp="1"/>
          </p:cNvSpPr>
          <p:nvPr>
            <p:ph type="ftr" sz="quarter" idx="10"/>
          </p:nvPr>
        </p:nvSpPr>
        <p:spPr/>
        <p:txBody>
          <a:bodyPr/>
          <a:lstStyle/>
          <a:p>
            <a:endParaRPr lang="en-US" noProof="0" dirty="0">
              <a:solidFill>
                <a:srgbClr val="333333"/>
              </a:solidFill>
              <a:latin typeface="Proxima Nova" panose="02000506030000020004" pitchFamily="2" charset="0"/>
            </a:endParaRPr>
          </a:p>
          <a:p>
            <a:r>
              <a:rPr lang="en-US" noProof="0" dirty="0">
                <a:solidFill>
                  <a:srgbClr val="333333"/>
                </a:solidFill>
                <a:latin typeface="Proxima Nova" panose="02000506030000020004" pitchFamily="2" charset="0"/>
              </a:rPr>
              <a:t>Ascom Myco 4 – Sales Deck </a:t>
            </a:r>
          </a:p>
          <a:p>
            <a:endParaRPr lang="en-US" noProof="0" dirty="0"/>
          </a:p>
        </p:txBody>
      </p:sp>
      <p:sp>
        <p:nvSpPr>
          <p:cNvPr id="5" name="Slide Number Placeholder 4">
            <a:extLst>
              <a:ext uri="{FF2B5EF4-FFF2-40B4-BE49-F238E27FC236}">
                <a16:creationId xmlns:a16="http://schemas.microsoft.com/office/drawing/2014/main" id="{96C5FA70-EE4F-3FFA-1977-CFCC676736C1}"/>
              </a:ext>
            </a:extLst>
          </p:cNvPr>
          <p:cNvSpPr>
            <a:spLocks noGrp="1"/>
          </p:cNvSpPr>
          <p:nvPr>
            <p:ph type="sldNum" sz="quarter" idx="11"/>
          </p:nvPr>
        </p:nvSpPr>
        <p:spPr/>
        <p:txBody>
          <a:bodyPr/>
          <a:lstStyle/>
          <a:p>
            <a:fld id="{C99E46AF-EC69-4003-B99F-7251BF543429}" type="slidenum">
              <a:rPr lang="en-US" noProof="0" smtClean="0"/>
              <a:pPr/>
              <a:t>51</a:t>
            </a:fld>
            <a:endParaRPr lang="en-US" noProof="0" dirty="0"/>
          </a:p>
        </p:txBody>
      </p:sp>
      <p:sp>
        <p:nvSpPr>
          <p:cNvPr id="12" name="Title 11">
            <a:extLst>
              <a:ext uri="{FF2B5EF4-FFF2-40B4-BE49-F238E27FC236}">
                <a16:creationId xmlns:a16="http://schemas.microsoft.com/office/drawing/2014/main" id="{48F4EE21-9B12-B607-3A96-113F7ECCCAC4}"/>
              </a:ext>
            </a:extLst>
          </p:cNvPr>
          <p:cNvSpPr>
            <a:spLocks noGrp="1"/>
          </p:cNvSpPr>
          <p:nvPr>
            <p:ph type="title"/>
          </p:nvPr>
        </p:nvSpPr>
        <p:spPr/>
        <p:txBody>
          <a:bodyPr/>
          <a:lstStyle/>
          <a:p>
            <a:r>
              <a:rPr lang="en-US" noProof="0" dirty="0"/>
              <a:t>Total Cost of Ownership (TCO) with Ascom Myco 4</a:t>
            </a:r>
          </a:p>
        </p:txBody>
      </p:sp>
      <p:sp>
        <p:nvSpPr>
          <p:cNvPr id="7" name="Text Placeholder 6">
            <a:extLst>
              <a:ext uri="{FF2B5EF4-FFF2-40B4-BE49-F238E27FC236}">
                <a16:creationId xmlns:a16="http://schemas.microsoft.com/office/drawing/2014/main" id="{1FE15984-838D-5A1B-4AF1-D9D620BF4C6F}"/>
              </a:ext>
            </a:extLst>
          </p:cNvPr>
          <p:cNvSpPr>
            <a:spLocks noGrp="1"/>
          </p:cNvSpPr>
          <p:nvPr>
            <p:ph type="body" sz="quarter" idx="12"/>
          </p:nvPr>
        </p:nvSpPr>
        <p:spPr>
          <a:xfrm>
            <a:off x="514800" y="2201498"/>
            <a:ext cx="5400000" cy="4018069"/>
          </a:xfrm>
        </p:spPr>
        <p:txBody>
          <a:bodyPr/>
          <a:lstStyle/>
          <a:p>
            <a:r>
              <a:rPr lang="en-US" sz="1400" noProof="0" dirty="0"/>
              <a:t>Ascom Myco 4 is a professional smartphone that can help to minimize your TCO over a longer lifetime.</a:t>
            </a:r>
          </a:p>
          <a:p>
            <a:pPr marL="285750" indent="-285750">
              <a:buFont typeface="System Font Regular"/>
              <a:buChar char="-"/>
            </a:pPr>
            <a:r>
              <a:rPr lang="en-US" sz="1400" noProof="0" dirty="0"/>
              <a:t>Hot-swappable battery, requires fewer devices</a:t>
            </a:r>
          </a:p>
          <a:p>
            <a:pPr marL="285750" indent="-285750">
              <a:buFont typeface="System Font Regular"/>
              <a:buChar char="-"/>
            </a:pPr>
            <a:r>
              <a:rPr lang="en-US" sz="1400" noProof="0" dirty="0"/>
              <a:t>Multi-chargers for devices and batteries</a:t>
            </a:r>
          </a:p>
          <a:p>
            <a:pPr marL="285750" indent="-285750">
              <a:buFont typeface="System Font Regular"/>
              <a:buChar char="-"/>
            </a:pPr>
            <a:r>
              <a:rPr lang="en-US" sz="1400" noProof="0" dirty="0"/>
              <a:t>Robust, no extra cover and fewer damaged devices</a:t>
            </a:r>
          </a:p>
          <a:p>
            <a:pPr marL="285750" indent="-285750">
              <a:buFont typeface="System Font Regular"/>
              <a:buChar char="-"/>
            </a:pPr>
            <a:r>
              <a:rPr lang="en-US" sz="1400" noProof="0" dirty="0"/>
              <a:t>Android security updates guaranteed for the lifetime</a:t>
            </a:r>
          </a:p>
          <a:p>
            <a:endParaRPr lang="en-US" sz="1400" noProof="0" dirty="0"/>
          </a:p>
          <a:p>
            <a:r>
              <a:rPr lang="en-US" sz="1400" b="1" noProof="0" dirty="0"/>
              <a:t>With Ascom Myco 4 it’s possible to save up to 50 % *</a:t>
            </a:r>
          </a:p>
          <a:p>
            <a:r>
              <a:rPr lang="en-US" sz="800" noProof="0" dirty="0"/>
              <a:t>* Calculation done with a consumer phone price at 2/3 of Myco 4</a:t>
            </a:r>
            <a:endParaRPr lang="en-US" sz="1100" noProof="0" dirty="0"/>
          </a:p>
        </p:txBody>
      </p:sp>
      <p:sp>
        <p:nvSpPr>
          <p:cNvPr id="2" name="Platshållare för sidfot 2">
            <a:extLst>
              <a:ext uri="{FF2B5EF4-FFF2-40B4-BE49-F238E27FC236}">
                <a16:creationId xmlns:a16="http://schemas.microsoft.com/office/drawing/2014/main" id="{2D67AB2F-E5FA-4ED9-EFBF-D17037751842}"/>
              </a:ext>
            </a:extLst>
          </p:cNvPr>
          <p:cNvSpPr txBox="1">
            <a:spLocks/>
          </p:cNvSpPr>
          <p:nvPr/>
        </p:nvSpPr>
        <p:spPr>
          <a:xfrm>
            <a:off x="7852883" y="6620279"/>
            <a:ext cx="4114800" cy="216000"/>
          </a:xfrm>
          <a:prstGeom prst="rect">
            <a:avLst/>
          </a:prstGeom>
        </p:spPr>
        <p:txBody>
          <a:bodyPr vert="horz" lIns="91440" tIns="45720" rIns="91440" bIns="45720" rtlCol="0" anchor="ctr">
            <a:noAutofit/>
          </a:bodyPr>
          <a:lstStyle>
            <a:defPPr>
              <a:defRPr lang="en-SE"/>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defRPr/>
            </a:pPr>
            <a:endParaRPr lang="en-US" noProof="0" dirty="0">
              <a:solidFill>
                <a:srgbClr val="333333"/>
              </a:solidFill>
              <a:latin typeface="Proxima Nova" panose="02000506030000020004" pitchFamily="2" charset="0"/>
            </a:endParaRPr>
          </a:p>
        </p:txBody>
      </p:sp>
    </p:spTree>
    <p:extLst>
      <p:ext uri="{BB962C8B-B14F-4D97-AF65-F5344CB8AC3E}">
        <p14:creationId xmlns:p14="http://schemas.microsoft.com/office/powerpoint/2010/main" val="2187872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BC24A-4B4C-2CAC-2E6F-415E4B8C4040}"/>
            </a:ext>
          </a:extLst>
        </p:cNvPr>
        <p:cNvGrpSpPr/>
        <p:nvPr/>
      </p:nvGrpSpPr>
      <p:grpSpPr>
        <a:xfrm>
          <a:off x="0" y="0"/>
          <a:ext cx="0" cy="0"/>
          <a:chOff x="0" y="0"/>
          <a:chExt cx="0" cy="0"/>
        </a:xfrm>
      </p:grpSpPr>
      <p:pic>
        <p:nvPicPr>
          <p:cNvPr id="8" name="Picture Placeholder 10">
            <a:extLst>
              <a:ext uri="{FF2B5EF4-FFF2-40B4-BE49-F238E27FC236}">
                <a16:creationId xmlns:a16="http://schemas.microsoft.com/office/drawing/2014/main" id="{9460978F-DAB1-92E1-6030-927D9CA9A7A7}"/>
              </a:ext>
            </a:extLst>
          </p:cNvPr>
          <p:cNvPicPr>
            <a:picLocks noChangeAspect="1"/>
          </p:cNvPicPr>
          <p:nvPr/>
        </p:nvPicPr>
        <p:blipFill>
          <a:blip r:embed="rId2" cstate="hqprint">
            <a:extLst>
              <a:ext uri="{28A0092B-C50C-407E-A947-70E740481C1C}">
                <a14:useLocalDpi xmlns:a14="http://schemas.microsoft.com/office/drawing/2010/main"/>
              </a:ext>
            </a:extLst>
          </a:blip>
          <a:srcRect l="27090" r="27090"/>
          <a:stretch/>
        </p:blipFill>
        <p:spPr>
          <a:xfrm>
            <a:off x="7479954" y="-13446"/>
            <a:ext cx="4712045" cy="6857999"/>
          </a:xfrm>
          <a:prstGeom prst="rect">
            <a:avLst/>
          </a:prstGeom>
        </p:spPr>
      </p:pic>
      <p:sp>
        <p:nvSpPr>
          <p:cNvPr id="2" name="Subtitle 1">
            <a:extLst>
              <a:ext uri="{FF2B5EF4-FFF2-40B4-BE49-F238E27FC236}">
                <a16:creationId xmlns:a16="http://schemas.microsoft.com/office/drawing/2014/main" id="{A80CB65E-EF37-47CE-AADA-8E76410931A1}"/>
              </a:ext>
            </a:extLst>
          </p:cNvPr>
          <p:cNvSpPr>
            <a:spLocks noGrp="1"/>
          </p:cNvSpPr>
          <p:nvPr>
            <p:ph type="subTitle" idx="1"/>
          </p:nvPr>
        </p:nvSpPr>
        <p:spPr/>
        <p:txBody>
          <a:bodyPr/>
          <a:lstStyle/>
          <a:p>
            <a:r>
              <a:rPr lang="en-US" noProof="0" dirty="0"/>
              <a:t>Example with 100 users</a:t>
            </a:r>
          </a:p>
        </p:txBody>
      </p:sp>
      <p:sp>
        <p:nvSpPr>
          <p:cNvPr id="4" name="Slide Number Placeholder 3">
            <a:extLst>
              <a:ext uri="{FF2B5EF4-FFF2-40B4-BE49-F238E27FC236}">
                <a16:creationId xmlns:a16="http://schemas.microsoft.com/office/drawing/2014/main" id="{3992CD9B-5676-E524-7105-3C372413375A}"/>
              </a:ext>
            </a:extLst>
          </p:cNvPr>
          <p:cNvSpPr>
            <a:spLocks noGrp="1"/>
          </p:cNvSpPr>
          <p:nvPr>
            <p:ph type="sldNum" sz="quarter" idx="11"/>
          </p:nvPr>
        </p:nvSpPr>
        <p:spPr/>
        <p:txBody>
          <a:bodyPr/>
          <a:lstStyle/>
          <a:p>
            <a:fld id="{C99E46AF-EC69-4003-B99F-7251BF543429}" type="slidenum">
              <a:rPr lang="en-US" noProof="0" smtClean="0"/>
              <a:pPr/>
              <a:t>52</a:t>
            </a:fld>
            <a:endParaRPr lang="en-US" noProof="0" dirty="0"/>
          </a:p>
        </p:txBody>
      </p:sp>
      <p:sp>
        <p:nvSpPr>
          <p:cNvPr id="5" name="Title 4">
            <a:extLst>
              <a:ext uri="{FF2B5EF4-FFF2-40B4-BE49-F238E27FC236}">
                <a16:creationId xmlns:a16="http://schemas.microsoft.com/office/drawing/2014/main" id="{6A36BBEF-669A-8358-9D3E-D56ADF18B4CF}"/>
              </a:ext>
            </a:extLst>
          </p:cNvPr>
          <p:cNvSpPr>
            <a:spLocks noGrp="1"/>
          </p:cNvSpPr>
          <p:nvPr>
            <p:ph type="title"/>
          </p:nvPr>
        </p:nvSpPr>
        <p:spPr/>
        <p:txBody>
          <a:bodyPr/>
          <a:lstStyle/>
          <a:p>
            <a:r>
              <a:rPr lang="en-US" noProof="0" dirty="0"/>
              <a:t>TCO – Ascom Myco 4 vs. Standard smartphone</a:t>
            </a:r>
          </a:p>
        </p:txBody>
      </p:sp>
      <p:graphicFrame>
        <p:nvGraphicFramePr>
          <p:cNvPr id="10" name="Table 9">
            <a:extLst>
              <a:ext uri="{FF2B5EF4-FFF2-40B4-BE49-F238E27FC236}">
                <a16:creationId xmlns:a16="http://schemas.microsoft.com/office/drawing/2014/main" id="{3B375B7D-8BD2-C0B6-7103-EDF011CB8334}"/>
              </a:ext>
            </a:extLst>
          </p:cNvPr>
          <p:cNvGraphicFramePr>
            <a:graphicFrameLocks noGrp="1"/>
          </p:cNvGraphicFramePr>
          <p:nvPr>
            <p:extLst>
              <p:ext uri="{D42A27DB-BD31-4B8C-83A1-F6EECF244321}">
                <p14:modId xmlns:p14="http://schemas.microsoft.com/office/powerpoint/2010/main" val="2205868866"/>
              </p:ext>
            </p:extLst>
          </p:nvPr>
        </p:nvGraphicFramePr>
        <p:xfrm>
          <a:off x="284141" y="1971466"/>
          <a:ext cx="6965156" cy="3291840"/>
        </p:xfrm>
        <a:graphic>
          <a:graphicData uri="http://schemas.openxmlformats.org/drawingml/2006/table">
            <a:tbl>
              <a:tblPr firstRow="1" bandRow="1">
                <a:solidFill>
                  <a:schemeClr val="bg1"/>
                </a:solidFill>
                <a:tableStyleId>{F5AB1C69-6EDB-4FF4-983F-18BD219EF322}</a:tableStyleId>
              </a:tblPr>
              <a:tblGrid>
                <a:gridCol w="1476022">
                  <a:extLst>
                    <a:ext uri="{9D8B030D-6E8A-4147-A177-3AD203B41FA5}">
                      <a16:colId xmlns:a16="http://schemas.microsoft.com/office/drawing/2014/main" val="3496546855"/>
                    </a:ext>
                  </a:extLst>
                </a:gridCol>
                <a:gridCol w="1905402">
                  <a:extLst>
                    <a:ext uri="{9D8B030D-6E8A-4147-A177-3AD203B41FA5}">
                      <a16:colId xmlns:a16="http://schemas.microsoft.com/office/drawing/2014/main" val="4020881162"/>
                    </a:ext>
                  </a:extLst>
                </a:gridCol>
                <a:gridCol w="1766777">
                  <a:extLst>
                    <a:ext uri="{9D8B030D-6E8A-4147-A177-3AD203B41FA5}">
                      <a16:colId xmlns:a16="http://schemas.microsoft.com/office/drawing/2014/main" val="686852914"/>
                    </a:ext>
                  </a:extLst>
                </a:gridCol>
                <a:gridCol w="1816955">
                  <a:extLst>
                    <a:ext uri="{9D8B030D-6E8A-4147-A177-3AD203B41FA5}">
                      <a16:colId xmlns:a16="http://schemas.microsoft.com/office/drawing/2014/main" val="772557368"/>
                    </a:ext>
                  </a:extLst>
                </a:gridCol>
              </a:tblGrid>
              <a:tr h="221397">
                <a:tc>
                  <a:txBody>
                    <a:bodyPr/>
                    <a:lstStyle/>
                    <a:p>
                      <a:endParaRPr lang="en-US" sz="1200" b="1" i="0" noProof="0" dirty="0">
                        <a:solidFill>
                          <a:schemeClr val="tx1"/>
                        </a:solidFill>
                        <a:latin typeface="Proxima Nova" panose="02000506030000020004" pitchFamily="2" charset="0"/>
                      </a:endParaRPr>
                    </a:p>
                  </a:txBody>
                  <a:tcPr>
                    <a:lnL w="12700" cmpd="sng">
                      <a:noFill/>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r>
                        <a:rPr lang="en-US" sz="1200" b="1" i="0" noProof="0" dirty="0">
                          <a:solidFill>
                            <a:schemeClr val="tx1"/>
                          </a:solidFill>
                          <a:latin typeface="Proxima Nova" panose="02000506030000020004" pitchFamily="2" charset="0"/>
                        </a:rPr>
                        <a:t>Ascom Myco 4</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r>
                        <a:rPr lang="en-US" sz="1200" b="1" i="0" noProof="0" dirty="0">
                          <a:solidFill>
                            <a:schemeClr val="tx1"/>
                          </a:solidFill>
                          <a:latin typeface="Proxima Nova" panose="02000506030000020004" pitchFamily="2" charset="0"/>
                        </a:rPr>
                        <a:t>Standard</a:t>
                      </a:r>
                      <a:r>
                        <a:rPr lang="en-US" sz="1200" b="1" i="0" baseline="0" noProof="0" dirty="0">
                          <a:solidFill>
                            <a:schemeClr val="tx1"/>
                          </a:solidFill>
                          <a:latin typeface="Proxima Nova" panose="02000506030000020004" pitchFamily="2" charset="0"/>
                        </a:rPr>
                        <a:t> smartphone</a:t>
                      </a:r>
                      <a:endParaRPr lang="en-US" sz="1200" b="1" i="0" noProof="0" dirty="0">
                        <a:solidFill>
                          <a:schemeClr val="tx1"/>
                        </a:solidFill>
                        <a:latin typeface="Proxima Nova" panose="02000506030000020004" pitchFamily="2"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r>
                        <a:rPr lang="en-US" sz="1200" b="1" i="0" noProof="0" dirty="0">
                          <a:solidFill>
                            <a:schemeClr val="tx1"/>
                          </a:solidFill>
                          <a:latin typeface="Proxima Nova" panose="02000506030000020004" pitchFamily="2" charset="0"/>
                        </a:rPr>
                        <a:t>Comments</a:t>
                      </a:r>
                    </a:p>
                  </a:txBody>
                  <a:tcPr>
                    <a:lnL w="3175" cap="flat" cmpd="sng" algn="ctr">
                      <a:noFill/>
                      <a:prstDash val="solid"/>
                      <a:round/>
                      <a:headEnd type="none" w="med" len="med"/>
                      <a:tailEnd type="none" w="med" len="med"/>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4242768871"/>
                  </a:ext>
                </a:extLst>
              </a:tr>
              <a:tr h="664192">
                <a:tc>
                  <a:txBody>
                    <a:bodyPr/>
                    <a:lstStyle/>
                    <a:p>
                      <a:r>
                        <a:rPr lang="en-US" sz="1200" b="1" i="0" noProof="0" dirty="0">
                          <a:solidFill>
                            <a:schemeClr val="tx1"/>
                          </a:solidFill>
                          <a:latin typeface="Proxima Nova" panose="02000506030000020004" pitchFamily="2" charset="0"/>
                        </a:rPr>
                        <a:t>Users and Devices</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US" sz="1200" noProof="0" dirty="0">
                          <a:solidFill>
                            <a:schemeClr val="tx1"/>
                          </a:solidFill>
                          <a:latin typeface="+mn-lt"/>
                        </a:rPr>
                        <a:t>100 users -&gt; 100 pcs </a:t>
                      </a:r>
                    </a:p>
                    <a:p>
                      <a:r>
                        <a:rPr lang="en-US" sz="1200" noProof="0" dirty="0">
                          <a:solidFill>
                            <a:schemeClr val="tx1"/>
                          </a:solidFill>
                          <a:latin typeface="+mn-lt"/>
                        </a:rPr>
                        <a:t>(plus 10 rack chargers, 100 extra batteries and 17 battery chargers)</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US" sz="1200" noProof="0" dirty="0">
                          <a:solidFill>
                            <a:schemeClr val="tx1"/>
                          </a:solidFill>
                          <a:latin typeface="+mn-lt"/>
                        </a:rPr>
                        <a:t>100 users -&gt; 150 - 200 pcs</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US" sz="1200" noProof="0" dirty="0">
                          <a:solidFill>
                            <a:schemeClr val="tx1"/>
                          </a:solidFill>
                          <a:latin typeface="+mn-lt"/>
                        </a:rPr>
                        <a:t>Standard devices must be charged, need for extra devices, many times double up (2x).</a:t>
                      </a:r>
                    </a:p>
                  </a:txBody>
                  <a:tcPr>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024417124"/>
                  </a:ext>
                </a:extLst>
              </a:tr>
              <a:tr h="617114">
                <a:tc>
                  <a:txBody>
                    <a:bodyPr/>
                    <a:lstStyle/>
                    <a:p>
                      <a:r>
                        <a:rPr lang="en-US" sz="1200" b="1" i="0" noProof="0" dirty="0">
                          <a:solidFill>
                            <a:schemeClr val="tx1"/>
                          </a:solidFill>
                          <a:latin typeface="Proxima Nova" panose="02000506030000020004" pitchFamily="2" charset="0"/>
                        </a:rPr>
                        <a:t>Replace device or battery</a:t>
                      </a:r>
                      <a:r>
                        <a:rPr lang="en-US" sz="1200" b="1" i="0" baseline="0" noProof="0" dirty="0">
                          <a:solidFill>
                            <a:schemeClr val="tx1"/>
                          </a:solidFill>
                          <a:latin typeface="Proxima Nova" panose="02000506030000020004" pitchFamily="2" charset="0"/>
                        </a:rPr>
                        <a:t> (when the battery is bad)</a:t>
                      </a:r>
                      <a:endParaRPr lang="en-US" sz="1200" b="1" i="0" noProof="0" dirty="0">
                        <a:solidFill>
                          <a:schemeClr val="tx1"/>
                        </a:solidFill>
                        <a:latin typeface="Proxima Nova" panose="02000506030000020004" pitchFamily="2" charset="0"/>
                      </a:endParaRP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noProof="0" dirty="0">
                          <a:solidFill>
                            <a:schemeClr val="tx1"/>
                          </a:solidFill>
                          <a:latin typeface="+mn-lt"/>
                        </a:rPr>
                        <a:t>Replace 200 batteries in 18-24 months</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noProof="0" dirty="0">
                          <a:solidFill>
                            <a:schemeClr val="tx1"/>
                          </a:solidFill>
                          <a:latin typeface="+mn-lt"/>
                        </a:rPr>
                        <a:t>Replace 150-200 devices in 18-24 months.</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noProof="0" dirty="0">
                          <a:solidFill>
                            <a:schemeClr val="tx1"/>
                          </a:solidFill>
                          <a:latin typeface="+mn-lt"/>
                        </a:rPr>
                        <a:t>Keep the Ascom Myco 4 and replace only the battery.</a:t>
                      </a:r>
                    </a:p>
                  </a:txBody>
                  <a:tcPr>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3965656"/>
                  </a:ext>
                </a:extLst>
              </a:tr>
              <a:tr h="617114">
                <a:tc>
                  <a:txBody>
                    <a:bodyPr/>
                    <a:lstStyle/>
                    <a:p>
                      <a:r>
                        <a:rPr lang="en-US" sz="1200" b="1" i="0" noProof="0" dirty="0">
                          <a:solidFill>
                            <a:schemeClr val="tx1"/>
                          </a:solidFill>
                          <a:latin typeface="Proxima Nova" panose="02000506030000020004" pitchFamily="2" charset="0"/>
                        </a:rPr>
                        <a:t>Replace a device due to damage</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US" sz="1200" noProof="0" dirty="0">
                          <a:solidFill>
                            <a:schemeClr val="tx1"/>
                          </a:solidFill>
                          <a:latin typeface="+mn-lt"/>
                        </a:rPr>
                        <a:t>Expected 5% = 5 pcs per year.</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US" sz="1200" noProof="0" dirty="0">
                          <a:solidFill>
                            <a:schemeClr val="tx1"/>
                          </a:solidFill>
                          <a:latin typeface="+mn-lt"/>
                        </a:rPr>
                        <a:t>Expected 5-10% = 10-20 pcs per year.</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r>
                        <a:rPr lang="en-US" sz="1200" noProof="0" dirty="0">
                          <a:solidFill>
                            <a:schemeClr val="tx1"/>
                          </a:solidFill>
                          <a:latin typeface="+mn-lt"/>
                        </a:rPr>
                        <a:t>Ascom Myco 4 is a robust device and it has a clip to prevent drops.</a:t>
                      </a:r>
                    </a:p>
                  </a:txBody>
                  <a:tcPr>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616355885"/>
                  </a:ext>
                </a:extLst>
              </a:tr>
              <a:tr h="617114">
                <a:tc>
                  <a:txBody>
                    <a:bodyPr/>
                    <a:lstStyle/>
                    <a:p>
                      <a:r>
                        <a:rPr lang="en-US" sz="1200" b="1" i="0" noProof="0" dirty="0">
                          <a:solidFill>
                            <a:schemeClr val="tx1"/>
                          </a:solidFill>
                          <a:latin typeface="Proxima Nova" panose="02000506030000020004" pitchFamily="2" charset="0"/>
                        </a:rPr>
                        <a:t>Equipment in </a:t>
                      </a:r>
                      <a:r>
                        <a:rPr lang="en-US" sz="1200" b="1" i="0" baseline="0" noProof="0" dirty="0">
                          <a:solidFill>
                            <a:schemeClr val="tx1"/>
                          </a:solidFill>
                          <a:latin typeface="Proxima Nova" panose="02000506030000020004" pitchFamily="2" charset="0"/>
                        </a:rPr>
                        <a:t>4 years</a:t>
                      </a:r>
                      <a:endParaRPr lang="en-US" sz="1200" b="1" i="0" noProof="0" dirty="0">
                        <a:solidFill>
                          <a:schemeClr val="tx1"/>
                        </a:solidFill>
                        <a:latin typeface="Proxima Nova" panose="02000506030000020004" pitchFamily="2" charset="0"/>
                      </a:endParaRP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noProof="0" dirty="0">
                          <a:solidFill>
                            <a:schemeClr val="tx1"/>
                          </a:solidFill>
                          <a:latin typeface="+mn-lt"/>
                        </a:rPr>
                        <a:t>120 devices, 10 rack</a:t>
                      </a:r>
                      <a:r>
                        <a:rPr lang="en-US" sz="1200" baseline="0" noProof="0" dirty="0">
                          <a:solidFill>
                            <a:schemeClr val="tx1"/>
                          </a:solidFill>
                          <a:latin typeface="+mn-lt"/>
                        </a:rPr>
                        <a:t> chargers, 17 battery chargers, 300 batteries</a:t>
                      </a:r>
                      <a:endParaRPr lang="en-US" sz="1200" noProof="0" dirty="0">
                        <a:solidFill>
                          <a:schemeClr val="tx1"/>
                        </a:solidFill>
                        <a:latin typeface="+mn-lt"/>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noProof="0" dirty="0">
                          <a:solidFill>
                            <a:schemeClr val="tx1"/>
                          </a:solidFill>
                          <a:latin typeface="+mn-lt"/>
                        </a:rPr>
                        <a:t>360 – 480 devices</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noProof="0" dirty="0">
                          <a:solidFill>
                            <a:schemeClr val="tx1"/>
                          </a:solidFill>
                          <a:latin typeface="+mn-lt"/>
                        </a:rPr>
                        <a:t>Ascom Myco 4 is more cost efficient over a longer time.</a:t>
                      </a:r>
                    </a:p>
                  </a:txBody>
                  <a:tcPr>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7220392"/>
                  </a:ext>
                </a:extLst>
              </a:tr>
              <a:tr h="226067">
                <a:tc>
                  <a:txBody>
                    <a:bodyPr/>
                    <a:lstStyle/>
                    <a:p>
                      <a:r>
                        <a:rPr lang="en-US" sz="1200" b="1" i="0" noProof="0" dirty="0">
                          <a:solidFill>
                            <a:schemeClr val="tx1"/>
                          </a:solidFill>
                          <a:latin typeface="Proxima Nova" panose="02000506030000020004" pitchFamily="2" charset="0"/>
                        </a:rPr>
                        <a:t>Cost in 4 years</a:t>
                      </a:r>
                    </a:p>
                  </a:txBody>
                  <a:tcPr>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r>
                        <a:rPr lang="en-US" sz="1200" b="1" noProof="0" dirty="0">
                          <a:solidFill>
                            <a:schemeClr val="tx1"/>
                          </a:solidFill>
                          <a:latin typeface="+mn-lt"/>
                        </a:rPr>
                        <a:t>~ 2 000 000 SEK</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r>
                        <a:rPr lang="en-US" sz="1200" b="1" noProof="0" dirty="0">
                          <a:solidFill>
                            <a:schemeClr val="tx1"/>
                          </a:solidFill>
                          <a:latin typeface="+mn-lt"/>
                        </a:rPr>
                        <a:t>~ 4 000 000 SEK</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r>
                        <a:rPr lang="en-US" sz="1200" noProof="0" dirty="0">
                          <a:solidFill>
                            <a:schemeClr val="tx1"/>
                          </a:solidFill>
                          <a:latin typeface="+mn-lt"/>
                        </a:rPr>
                        <a:t>Save up to 50 %</a:t>
                      </a:r>
                    </a:p>
                  </a:txBody>
                  <a:tcPr>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566173016"/>
                  </a:ext>
                </a:extLst>
              </a:tr>
            </a:tbl>
          </a:graphicData>
        </a:graphic>
      </p:graphicFrame>
      <p:sp>
        <p:nvSpPr>
          <p:cNvPr id="3" name="Footer Placeholder 3">
            <a:extLst>
              <a:ext uri="{FF2B5EF4-FFF2-40B4-BE49-F238E27FC236}">
                <a16:creationId xmlns:a16="http://schemas.microsoft.com/office/drawing/2014/main" id="{BECE1500-C713-6537-F60E-0838CCB39FD5}"/>
              </a:ext>
            </a:extLst>
          </p:cNvPr>
          <p:cNvSpPr>
            <a:spLocks noGrp="1"/>
          </p:cNvSpPr>
          <p:nvPr>
            <p:ph type="ftr" sz="quarter" idx="10"/>
          </p:nvPr>
        </p:nvSpPr>
        <p:spPr>
          <a:xfrm>
            <a:off x="7700483" y="6467879"/>
            <a:ext cx="4114800" cy="216000"/>
          </a:xfrm>
        </p:spPr>
        <p:txBody>
          <a:bodyPr/>
          <a:lstStyle/>
          <a:p>
            <a:endParaRPr lang="en-US" noProof="0" dirty="0">
              <a:solidFill>
                <a:srgbClr val="333333"/>
              </a:solidFill>
              <a:latin typeface="Proxima Nova" panose="02000506030000020004" pitchFamily="2" charset="0"/>
            </a:endParaRPr>
          </a:p>
          <a:p>
            <a:r>
              <a:rPr lang="en-US" noProof="0" dirty="0">
                <a:solidFill>
                  <a:srgbClr val="333333"/>
                </a:solidFill>
                <a:latin typeface="Proxima Nova" panose="02000506030000020004" pitchFamily="2" charset="0"/>
              </a:rPr>
              <a:t>Ascom Myco 4 – Sales Deck </a:t>
            </a:r>
          </a:p>
          <a:p>
            <a:endParaRPr lang="en-US" noProof="0" dirty="0"/>
          </a:p>
        </p:txBody>
      </p:sp>
    </p:spTree>
    <p:extLst>
      <p:ext uri="{BB962C8B-B14F-4D97-AF65-F5344CB8AC3E}">
        <p14:creationId xmlns:p14="http://schemas.microsoft.com/office/powerpoint/2010/main" val="39076185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0961F-348C-E274-3A1F-8A6190656002}"/>
            </a:ext>
          </a:extLst>
        </p:cNvPr>
        <p:cNvGrpSpPr/>
        <p:nvPr/>
      </p:nvGrpSpPr>
      <p:grpSpPr>
        <a:xfrm>
          <a:off x="0" y="0"/>
          <a:ext cx="0" cy="0"/>
          <a:chOff x="0" y="0"/>
          <a:chExt cx="0" cy="0"/>
        </a:xfrm>
      </p:grpSpPr>
      <p:pic>
        <p:nvPicPr>
          <p:cNvPr id="7" name="Picture Placeholder 10">
            <a:extLst>
              <a:ext uri="{FF2B5EF4-FFF2-40B4-BE49-F238E27FC236}">
                <a16:creationId xmlns:a16="http://schemas.microsoft.com/office/drawing/2014/main" id="{F1CF9AB3-E6BE-E519-F241-95C59F890873}"/>
              </a:ext>
            </a:extLst>
          </p:cNvPr>
          <p:cNvPicPr>
            <a:picLocks noChangeAspect="1"/>
          </p:cNvPicPr>
          <p:nvPr/>
        </p:nvPicPr>
        <p:blipFill>
          <a:blip r:embed="rId2" cstate="hqprint">
            <a:extLst>
              <a:ext uri="{28A0092B-C50C-407E-A947-70E740481C1C}">
                <a14:useLocalDpi xmlns:a14="http://schemas.microsoft.com/office/drawing/2010/main"/>
              </a:ext>
            </a:extLst>
          </a:blip>
          <a:srcRect l="32399" t="1099" r="24995" b="5887"/>
          <a:stretch/>
        </p:blipFill>
        <p:spPr>
          <a:xfrm>
            <a:off x="7479954" y="1"/>
            <a:ext cx="4712045" cy="6857999"/>
          </a:xfrm>
          <a:prstGeom prst="rect">
            <a:avLst/>
          </a:prstGeom>
        </p:spPr>
      </p:pic>
      <p:sp>
        <p:nvSpPr>
          <p:cNvPr id="2" name="Subtitle 1">
            <a:extLst>
              <a:ext uri="{FF2B5EF4-FFF2-40B4-BE49-F238E27FC236}">
                <a16:creationId xmlns:a16="http://schemas.microsoft.com/office/drawing/2014/main" id="{8613AF2B-05E4-50B8-A604-5DEB714CC8E5}"/>
              </a:ext>
            </a:extLst>
          </p:cNvPr>
          <p:cNvSpPr>
            <a:spLocks noGrp="1"/>
          </p:cNvSpPr>
          <p:nvPr>
            <p:ph type="subTitle" idx="1"/>
          </p:nvPr>
        </p:nvSpPr>
        <p:spPr/>
        <p:txBody>
          <a:bodyPr/>
          <a:lstStyle/>
          <a:p>
            <a:r>
              <a:rPr lang="en-US" noProof="0" dirty="0"/>
              <a:t>Example with 100 users</a:t>
            </a:r>
          </a:p>
        </p:txBody>
      </p:sp>
      <p:sp>
        <p:nvSpPr>
          <p:cNvPr id="4" name="Slide Number Placeholder 3">
            <a:extLst>
              <a:ext uri="{FF2B5EF4-FFF2-40B4-BE49-F238E27FC236}">
                <a16:creationId xmlns:a16="http://schemas.microsoft.com/office/drawing/2014/main" id="{25170ABC-95A3-9AB3-E22D-C995FA950849}"/>
              </a:ext>
            </a:extLst>
          </p:cNvPr>
          <p:cNvSpPr>
            <a:spLocks noGrp="1"/>
          </p:cNvSpPr>
          <p:nvPr>
            <p:ph type="sldNum" sz="quarter" idx="11"/>
          </p:nvPr>
        </p:nvSpPr>
        <p:spPr/>
        <p:txBody>
          <a:bodyPr/>
          <a:lstStyle/>
          <a:p>
            <a:fld id="{C99E46AF-EC69-4003-B99F-7251BF543429}" type="slidenum">
              <a:rPr lang="en-US" noProof="0" smtClean="0"/>
              <a:pPr/>
              <a:t>53</a:t>
            </a:fld>
            <a:endParaRPr lang="en-US" noProof="0" dirty="0"/>
          </a:p>
        </p:txBody>
      </p:sp>
      <p:sp>
        <p:nvSpPr>
          <p:cNvPr id="5" name="Title 4">
            <a:extLst>
              <a:ext uri="{FF2B5EF4-FFF2-40B4-BE49-F238E27FC236}">
                <a16:creationId xmlns:a16="http://schemas.microsoft.com/office/drawing/2014/main" id="{1433B152-5E76-1A89-E72F-645FBAB50BBF}"/>
              </a:ext>
            </a:extLst>
          </p:cNvPr>
          <p:cNvSpPr>
            <a:spLocks noGrp="1"/>
          </p:cNvSpPr>
          <p:nvPr>
            <p:ph type="title"/>
          </p:nvPr>
        </p:nvSpPr>
        <p:spPr/>
        <p:txBody>
          <a:bodyPr/>
          <a:lstStyle/>
          <a:p>
            <a:r>
              <a:rPr lang="en-US" noProof="0" dirty="0"/>
              <a:t>TCO – Ascom Myco 4 vs. Standard smartphone</a:t>
            </a:r>
          </a:p>
        </p:txBody>
      </p:sp>
      <p:graphicFrame>
        <p:nvGraphicFramePr>
          <p:cNvPr id="10" name="Table 9">
            <a:extLst>
              <a:ext uri="{FF2B5EF4-FFF2-40B4-BE49-F238E27FC236}">
                <a16:creationId xmlns:a16="http://schemas.microsoft.com/office/drawing/2014/main" id="{E9447158-348B-B8B3-8CDF-0B0F3CB12994}"/>
              </a:ext>
            </a:extLst>
          </p:cNvPr>
          <p:cNvGraphicFramePr>
            <a:graphicFrameLocks noGrp="1"/>
          </p:cNvGraphicFramePr>
          <p:nvPr>
            <p:extLst>
              <p:ext uri="{D42A27DB-BD31-4B8C-83A1-F6EECF244321}">
                <p14:modId xmlns:p14="http://schemas.microsoft.com/office/powerpoint/2010/main" val="3750137884"/>
              </p:ext>
            </p:extLst>
          </p:nvPr>
        </p:nvGraphicFramePr>
        <p:xfrm>
          <a:off x="243501" y="2012106"/>
          <a:ext cx="6965156" cy="3818951"/>
        </p:xfrm>
        <a:graphic>
          <a:graphicData uri="http://schemas.openxmlformats.org/drawingml/2006/table">
            <a:tbl>
              <a:tblPr firstRow="1" bandRow="1">
                <a:tableStyleId>{F5AB1C69-6EDB-4FF4-983F-18BD219EF322}</a:tableStyleId>
              </a:tblPr>
              <a:tblGrid>
                <a:gridCol w="1476022">
                  <a:extLst>
                    <a:ext uri="{9D8B030D-6E8A-4147-A177-3AD203B41FA5}">
                      <a16:colId xmlns:a16="http://schemas.microsoft.com/office/drawing/2014/main" val="3496546855"/>
                    </a:ext>
                  </a:extLst>
                </a:gridCol>
                <a:gridCol w="2128096">
                  <a:extLst>
                    <a:ext uri="{9D8B030D-6E8A-4147-A177-3AD203B41FA5}">
                      <a16:colId xmlns:a16="http://schemas.microsoft.com/office/drawing/2014/main" val="4020881162"/>
                    </a:ext>
                  </a:extLst>
                </a:gridCol>
                <a:gridCol w="1729946">
                  <a:extLst>
                    <a:ext uri="{9D8B030D-6E8A-4147-A177-3AD203B41FA5}">
                      <a16:colId xmlns:a16="http://schemas.microsoft.com/office/drawing/2014/main" val="686852914"/>
                    </a:ext>
                  </a:extLst>
                </a:gridCol>
                <a:gridCol w="1631092">
                  <a:extLst>
                    <a:ext uri="{9D8B030D-6E8A-4147-A177-3AD203B41FA5}">
                      <a16:colId xmlns:a16="http://schemas.microsoft.com/office/drawing/2014/main" val="772557368"/>
                    </a:ext>
                  </a:extLst>
                </a:gridCol>
              </a:tblGrid>
              <a:tr h="330479">
                <a:tc>
                  <a:txBody>
                    <a:bodyPr/>
                    <a:lstStyle/>
                    <a:p>
                      <a:endParaRPr lang="en-US" sz="1200" b="1" i="0" noProof="0" dirty="0">
                        <a:solidFill>
                          <a:schemeClr val="tx1"/>
                        </a:solidFill>
                        <a:latin typeface="Proxima Nova" panose="02000506030000020004"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r>
                        <a:rPr lang="en-US" sz="1200" b="1" i="0" noProof="0" dirty="0">
                          <a:solidFill>
                            <a:schemeClr val="tx1"/>
                          </a:solidFill>
                          <a:latin typeface="Proxima Nova" panose="02000506030000020004" pitchFamily="2" charset="0"/>
                        </a:rPr>
                        <a:t>Ascom Myco 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r>
                        <a:rPr lang="en-US" sz="1200" b="1" i="0" noProof="0" dirty="0">
                          <a:solidFill>
                            <a:schemeClr val="tx1"/>
                          </a:solidFill>
                          <a:latin typeface="Proxima Nova" panose="02000506030000020004" pitchFamily="2" charset="0"/>
                        </a:rPr>
                        <a:t>Standard</a:t>
                      </a:r>
                      <a:r>
                        <a:rPr lang="en-US" sz="1200" b="1" i="0" baseline="0" noProof="0" dirty="0">
                          <a:solidFill>
                            <a:schemeClr val="tx1"/>
                          </a:solidFill>
                          <a:latin typeface="Proxima Nova" panose="02000506030000020004" pitchFamily="2" charset="0"/>
                        </a:rPr>
                        <a:t> smartphone</a:t>
                      </a:r>
                      <a:endParaRPr lang="en-US" sz="1200" b="1" i="0" noProof="0" dirty="0">
                        <a:solidFill>
                          <a:schemeClr val="tx1"/>
                        </a:solidFill>
                        <a:latin typeface="Proxima Nova" panose="02000506030000020004"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60000"/>
                        <a:lumOff val="40000"/>
                      </a:schemeClr>
                    </a:solidFill>
                  </a:tcPr>
                </a:tc>
                <a:tc>
                  <a:txBody>
                    <a:bodyPr/>
                    <a:lstStyle/>
                    <a:p>
                      <a:r>
                        <a:rPr lang="en-US" sz="1200" b="1" i="0" noProof="0" dirty="0">
                          <a:solidFill>
                            <a:schemeClr val="tx1"/>
                          </a:solidFill>
                          <a:latin typeface="Proxima Nova" panose="02000506030000020004" pitchFamily="2" charset="0"/>
                        </a:rPr>
                        <a:t>Comments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4242768871"/>
                  </a:ext>
                </a:extLst>
              </a:tr>
              <a:tr h="549011">
                <a:tc>
                  <a:txBody>
                    <a:bodyPr/>
                    <a:lstStyle/>
                    <a:p>
                      <a:r>
                        <a:rPr lang="en-US" sz="1200" b="1" i="0" noProof="0" dirty="0">
                          <a:solidFill>
                            <a:schemeClr val="tx1"/>
                          </a:solidFill>
                          <a:latin typeface="Proxima Nova" panose="02000506030000020004" pitchFamily="2" charset="0"/>
                        </a:rPr>
                        <a:t>Administrative costs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r>
                        <a:rPr lang="en-US" sz="1200" noProof="0" dirty="0">
                          <a:solidFill>
                            <a:schemeClr val="tx1"/>
                          </a:solidFill>
                        </a:rPr>
                        <a:t>Replacement and configuration of a few spare devices and 300 batteries.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r>
                        <a:rPr lang="en-US" sz="1200" noProof="0" dirty="0">
                          <a:solidFill>
                            <a:schemeClr val="tx1"/>
                          </a:solidFill>
                        </a:rPr>
                        <a:t>Replacement and configuration of 360-480 devices.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r>
                        <a:rPr lang="en-US" sz="1200" noProof="0" dirty="0">
                          <a:solidFill>
                            <a:schemeClr val="tx1"/>
                          </a:solidFill>
                        </a:rPr>
                        <a:t>Big difference in admin cost.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024417124"/>
                  </a:ext>
                </a:extLst>
              </a:tr>
              <a:tr h="1019592">
                <a:tc>
                  <a:txBody>
                    <a:bodyPr/>
                    <a:lstStyle/>
                    <a:p>
                      <a:r>
                        <a:rPr lang="en-US" sz="1200" b="1" i="0" noProof="0" dirty="0">
                          <a:solidFill>
                            <a:schemeClr val="tx1"/>
                          </a:solidFill>
                          <a:latin typeface="Proxima Nova" panose="02000506030000020004" pitchFamily="2" charset="0"/>
                        </a:rPr>
                        <a:t>Support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noProof="0" dirty="0">
                          <a:solidFill>
                            <a:schemeClr val="tx1"/>
                          </a:solidFill>
                        </a:rPr>
                        <a:t>Ascom can support with configuration in EMM and use our experience for a successful implementation. Wi-Fi interop.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noProof="0" dirty="0">
                          <a:solidFill>
                            <a:schemeClr val="tx1"/>
                          </a:solidFill>
                        </a:rPr>
                        <a:t>The customer has to manage and configure the device in EMM. Ascom will provide an app for the device.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noProof="0" dirty="0">
                          <a:solidFill>
                            <a:schemeClr val="tx1"/>
                          </a:solidFill>
                        </a:rPr>
                        <a:t>Android Enterprise Recommended -&gt; Extended security updates.</a:t>
                      </a:r>
                    </a:p>
                    <a:p>
                      <a:r>
                        <a:rPr lang="en-US" sz="1200" noProof="0" dirty="0">
                          <a:solidFill>
                            <a:schemeClr val="tx1"/>
                          </a:solidFill>
                        </a:rPr>
                        <a:t>Limit no. of suppliers.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3965656"/>
                  </a:ext>
                </a:extLst>
              </a:tr>
              <a:tr h="862731">
                <a:tc>
                  <a:txBody>
                    <a:bodyPr/>
                    <a:lstStyle/>
                    <a:p>
                      <a:r>
                        <a:rPr lang="en-US" sz="1200" b="1" i="0" noProof="0" dirty="0">
                          <a:solidFill>
                            <a:schemeClr val="tx1"/>
                          </a:solidFill>
                          <a:latin typeface="Proxima Nova" panose="02000506030000020004" pitchFamily="2" charset="0"/>
                        </a:rPr>
                        <a:t>Extra functionality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r>
                        <a:rPr lang="en-US" sz="1200" noProof="0" dirty="0">
                          <a:solidFill>
                            <a:schemeClr val="tx1"/>
                          </a:solidFill>
                        </a:rPr>
                        <a:t>Alarm button, function buttons, top LED, clip, barcode scanner, professional chargers, cleaning and disinfection.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endParaRPr lang="en-US" sz="1200" noProof="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r>
                        <a:rPr lang="en-US" sz="1200" noProof="0" dirty="0">
                          <a:solidFill>
                            <a:schemeClr val="tx1"/>
                          </a:solidFill>
                        </a:rPr>
                        <a:t>See separate presentation of Ascom Myco 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616355885"/>
                  </a:ext>
                </a:extLst>
              </a:tr>
              <a:tr h="705871">
                <a:tc>
                  <a:txBody>
                    <a:bodyPr/>
                    <a:lstStyle/>
                    <a:p>
                      <a:r>
                        <a:rPr lang="en-US" sz="1200" b="1" i="0" noProof="0" dirty="0">
                          <a:solidFill>
                            <a:schemeClr val="tx1"/>
                          </a:solidFill>
                          <a:latin typeface="Proxima Nova" panose="02000506030000020004" pitchFamily="2" charset="0"/>
                        </a:rPr>
                        <a:t>Configuration in a medical device environment.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200" noProof="0" dirty="0">
                          <a:solidFill>
                            <a:schemeClr val="tx1"/>
                          </a:solidFill>
                        </a:rPr>
                        <a:t>Minimum volume, supervision of Ascom apps, repeat battery warning, lockdown of home screen.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200" noProof="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sz="1200" noProof="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7220392"/>
                  </a:ext>
                </a:extLst>
              </a:tr>
            </a:tbl>
          </a:graphicData>
        </a:graphic>
      </p:graphicFrame>
      <p:sp>
        <p:nvSpPr>
          <p:cNvPr id="3" name="Footer Placeholder 3">
            <a:extLst>
              <a:ext uri="{FF2B5EF4-FFF2-40B4-BE49-F238E27FC236}">
                <a16:creationId xmlns:a16="http://schemas.microsoft.com/office/drawing/2014/main" id="{59C2264A-798C-9D57-6073-4AF1C73EBCAC}"/>
              </a:ext>
            </a:extLst>
          </p:cNvPr>
          <p:cNvSpPr>
            <a:spLocks noGrp="1"/>
          </p:cNvSpPr>
          <p:nvPr>
            <p:ph type="ftr" sz="quarter" idx="10"/>
          </p:nvPr>
        </p:nvSpPr>
        <p:spPr>
          <a:xfrm>
            <a:off x="7700483" y="6467879"/>
            <a:ext cx="4114800" cy="216000"/>
          </a:xfrm>
        </p:spPr>
        <p:txBody>
          <a:bodyPr/>
          <a:lstStyle/>
          <a:p>
            <a:endParaRPr lang="en-US" noProof="0" dirty="0">
              <a:solidFill>
                <a:srgbClr val="333333"/>
              </a:solidFill>
              <a:latin typeface="Proxima Nova" panose="02000506030000020004" pitchFamily="2" charset="0"/>
            </a:endParaRPr>
          </a:p>
          <a:p>
            <a:r>
              <a:rPr lang="en-US" noProof="0" dirty="0">
                <a:solidFill>
                  <a:srgbClr val="333333"/>
                </a:solidFill>
                <a:latin typeface="Proxima Nova" panose="02000506030000020004" pitchFamily="2" charset="0"/>
              </a:rPr>
              <a:t>Ascom Myco 4 – Sales Deck </a:t>
            </a:r>
          </a:p>
          <a:p>
            <a:endParaRPr lang="en-US" noProof="0" dirty="0"/>
          </a:p>
        </p:txBody>
      </p:sp>
    </p:spTree>
    <p:extLst>
      <p:ext uri="{BB962C8B-B14F-4D97-AF65-F5344CB8AC3E}">
        <p14:creationId xmlns:p14="http://schemas.microsoft.com/office/powerpoint/2010/main" val="206955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280A2C4-FD8E-C79D-B482-31EDC323A953}"/>
              </a:ext>
            </a:extLst>
          </p:cNvPr>
          <p:cNvSpPr>
            <a:spLocks noGrp="1"/>
          </p:cNvSpPr>
          <p:nvPr>
            <p:ph type="sldNum" sz="quarter" idx="11"/>
          </p:nvPr>
        </p:nvSpPr>
        <p:spPr>
          <a:xfrm>
            <a:off x="11694378" y="6467879"/>
            <a:ext cx="381853" cy="216000"/>
          </a:xfrm>
        </p:spPr>
        <p:txBody>
          <a:bodyPr/>
          <a:lstStyle/>
          <a:p>
            <a:fld id="{9167E5D9-15C8-4831-A702-7E267BF3DF97}" type="slidenum">
              <a:rPr lang="en-US" noProof="0" smtClean="0"/>
              <a:pPr/>
              <a:t>6</a:t>
            </a:fld>
            <a:endParaRPr lang="en-US" noProof="0" dirty="0"/>
          </a:p>
        </p:txBody>
      </p:sp>
      <p:sp>
        <p:nvSpPr>
          <p:cNvPr id="10" name="Title 9">
            <a:extLst>
              <a:ext uri="{FF2B5EF4-FFF2-40B4-BE49-F238E27FC236}">
                <a16:creationId xmlns:a16="http://schemas.microsoft.com/office/drawing/2014/main" id="{66A8711E-1258-D02C-D293-8A36ED8B4ADA}"/>
              </a:ext>
            </a:extLst>
          </p:cNvPr>
          <p:cNvSpPr>
            <a:spLocks noGrp="1"/>
          </p:cNvSpPr>
          <p:nvPr>
            <p:ph type="title"/>
          </p:nvPr>
        </p:nvSpPr>
        <p:spPr/>
        <p:txBody>
          <a:bodyPr/>
          <a:lstStyle/>
          <a:p>
            <a:r>
              <a:rPr lang="en-US" noProof="0" dirty="0"/>
              <a:t>Common challenges</a:t>
            </a:r>
            <a:br>
              <a:rPr lang="en-US" noProof="0" dirty="0"/>
            </a:br>
            <a:endParaRPr lang="en-US" noProof="0" dirty="0"/>
          </a:p>
        </p:txBody>
      </p:sp>
      <p:sp>
        <p:nvSpPr>
          <p:cNvPr id="12" name="Text Placeholder 2">
            <a:extLst>
              <a:ext uri="{FF2B5EF4-FFF2-40B4-BE49-F238E27FC236}">
                <a16:creationId xmlns:a16="http://schemas.microsoft.com/office/drawing/2014/main" id="{3A2247DA-E807-1AF0-CC28-92044CFE26EC}"/>
              </a:ext>
            </a:extLst>
          </p:cNvPr>
          <p:cNvSpPr>
            <a:spLocks noGrp="1"/>
          </p:cNvSpPr>
          <p:nvPr>
            <p:ph type="body" sz="quarter" idx="12"/>
          </p:nvPr>
        </p:nvSpPr>
        <p:spPr>
          <a:xfrm>
            <a:off x="514350" y="1263110"/>
            <a:ext cx="4357687" cy="4676348"/>
          </a:xfrm>
        </p:spPr>
        <p:txBody>
          <a:bodyPr/>
          <a:lstStyle/>
          <a:p>
            <a:pPr marL="172800" indent="-172800">
              <a:buFont typeface="Systemtypsnitt normalt"/>
              <a:buChar char="–"/>
            </a:pPr>
            <a:r>
              <a:rPr lang="en-US" noProof="0" dirty="0"/>
              <a:t>High technology spend and still lack of effective and efficient communication</a:t>
            </a:r>
          </a:p>
          <a:p>
            <a:pPr marL="172800" indent="-172800">
              <a:buFont typeface="Systemtypsnitt normalt"/>
              <a:buChar char="–"/>
            </a:pPr>
            <a:r>
              <a:rPr lang="en-US" noProof="0" dirty="0"/>
              <a:t>Professional workers face the daily risk of physical violence or harassment in the workplace  </a:t>
            </a:r>
          </a:p>
          <a:p>
            <a:pPr marL="172800" indent="-172800">
              <a:buFont typeface="Systemtypsnitt normalt"/>
              <a:buChar char="–"/>
            </a:pPr>
            <a:r>
              <a:rPr lang="en-US" noProof="0" dirty="0"/>
              <a:t>Unable to reach team members and communicate quickly in response to unplanned events</a:t>
            </a:r>
          </a:p>
          <a:p>
            <a:pPr marL="172800" indent="-172800">
              <a:buFont typeface="Systemtypsnitt normalt"/>
              <a:buChar char="–"/>
            </a:pPr>
            <a:r>
              <a:rPr lang="en-US" noProof="0" dirty="0"/>
              <a:t>Staff members are unnecessarily interrupted in their tasks when not knowing who is calling</a:t>
            </a:r>
          </a:p>
        </p:txBody>
      </p:sp>
      <p:sp>
        <p:nvSpPr>
          <p:cNvPr id="21" name="Title 2">
            <a:extLst>
              <a:ext uri="{FF2B5EF4-FFF2-40B4-BE49-F238E27FC236}">
                <a16:creationId xmlns:a16="http://schemas.microsoft.com/office/drawing/2014/main" id="{AD194428-7BB3-C71D-FD06-0A0250386497}"/>
              </a:ext>
            </a:extLst>
          </p:cNvPr>
          <p:cNvSpPr txBox="1">
            <a:spLocks/>
          </p:cNvSpPr>
          <p:nvPr/>
        </p:nvSpPr>
        <p:spPr>
          <a:xfrm>
            <a:off x="766763" y="771526"/>
            <a:ext cx="4105275" cy="1670701"/>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36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a:ln>
                <a:noFill/>
              </a:ln>
              <a:solidFill>
                <a:srgbClr val="333333"/>
              </a:solidFill>
              <a:effectLst/>
              <a:uLnTx/>
              <a:uFillTx/>
              <a:latin typeface="Proxima Nova" panose="02000506030000020004" pitchFamily="2" charset="0"/>
              <a:ea typeface="+mj-ea"/>
              <a:cs typeface="+mj-cs"/>
            </a:endParaRPr>
          </a:p>
        </p:txBody>
      </p:sp>
      <p:pic>
        <p:nvPicPr>
          <p:cNvPr id="19" name="Picture Placeholder 34">
            <a:extLst>
              <a:ext uri="{FF2B5EF4-FFF2-40B4-BE49-F238E27FC236}">
                <a16:creationId xmlns:a16="http://schemas.microsoft.com/office/drawing/2014/main" id="{063C3C7A-2409-9776-1884-9BF31695A4E7}"/>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l="21200" t="488" r="46445" b="29093"/>
          <a:stretch/>
        </p:blipFill>
        <p:spPr>
          <a:xfrm>
            <a:off x="6216650" y="0"/>
            <a:ext cx="5975350" cy="6858000"/>
          </a:xfrm>
          <a:prstGeom prst="rect">
            <a:avLst/>
          </a:prstGeom>
        </p:spPr>
      </p:pic>
    </p:spTree>
    <p:extLst>
      <p:ext uri="{BB962C8B-B14F-4D97-AF65-F5344CB8AC3E}">
        <p14:creationId xmlns:p14="http://schemas.microsoft.com/office/powerpoint/2010/main" val="2147546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4">
            <a:extLst>
              <a:ext uri="{FF2B5EF4-FFF2-40B4-BE49-F238E27FC236}">
                <a16:creationId xmlns:a16="http://schemas.microsoft.com/office/drawing/2014/main" id="{833DB7A8-5485-72DB-0D9E-3B25A028E450}"/>
              </a:ext>
            </a:extLst>
          </p:cNvPr>
          <p:cNvPicPr>
            <a:picLocks noGrp="1" noChangeAspect="1"/>
          </p:cNvPicPr>
          <p:nvPr>
            <p:ph type="pic" sz="quarter" idx="10"/>
          </p:nvPr>
        </p:nvPicPr>
        <p:blipFill>
          <a:blip r:embed="rId3"/>
          <a:srcRect l="4849" r="4849"/>
          <a:stretch/>
        </p:blipFill>
        <p:spPr/>
      </p:pic>
      <p:sp>
        <p:nvSpPr>
          <p:cNvPr id="4" name="Title 3">
            <a:extLst>
              <a:ext uri="{FF2B5EF4-FFF2-40B4-BE49-F238E27FC236}">
                <a16:creationId xmlns:a16="http://schemas.microsoft.com/office/drawing/2014/main" id="{4BA164AE-95DD-14F2-DACC-343DDEF9199A}"/>
              </a:ext>
            </a:extLst>
          </p:cNvPr>
          <p:cNvSpPr>
            <a:spLocks noGrp="1"/>
          </p:cNvSpPr>
          <p:nvPr>
            <p:ph type="title"/>
          </p:nvPr>
        </p:nvSpPr>
        <p:spPr/>
        <p:txBody>
          <a:bodyPr/>
          <a:lstStyle/>
          <a:p>
            <a:r>
              <a:rPr lang="en-US" noProof="0" dirty="0"/>
              <a:t>Problems we solve</a:t>
            </a:r>
          </a:p>
        </p:txBody>
      </p:sp>
      <p:sp>
        <p:nvSpPr>
          <p:cNvPr id="6" name="Subtitle 5">
            <a:extLst>
              <a:ext uri="{FF2B5EF4-FFF2-40B4-BE49-F238E27FC236}">
                <a16:creationId xmlns:a16="http://schemas.microsoft.com/office/drawing/2014/main" id="{3889C7DD-9184-2CE1-7734-614B01ACC7E9}"/>
              </a:ext>
            </a:extLst>
          </p:cNvPr>
          <p:cNvSpPr>
            <a:spLocks noGrp="1"/>
          </p:cNvSpPr>
          <p:nvPr>
            <p:ph type="subTitle" idx="1"/>
          </p:nvPr>
        </p:nvSpPr>
        <p:spPr/>
        <p:txBody>
          <a:bodyPr/>
          <a:lstStyle/>
          <a:p>
            <a:r>
              <a:rPr lang="en-US" noProof="0" dirty="0"/>
              <a:t>Improving end-to-end communication</a:t>
            </a:r>
          </a:p>
        </p:txBody>
      </p:sp>
      <p:sp>
        <p:nvSpPr>
          <p:cNvPr id="2" name="Title 5">
            <a:extLst>
              <a:ext uri="{FF2B5EF4-FFF2-40B4-BE49-F238E27FC236}">
                <a16:creationId xmlns:a16="http://schemas.microsoft.com/office/drawing/2014/main" id="{84460B65-C22F-4DEA-B966-D9F1C2D27429}"/>
              </a:ext>
            </a:extLst>
          </p:cNvPr>
          <p:cNvSpPr txBox="1">
            <a:spLocks/>
          </p:cNvSpPr>
          <p:nvPr/>
        </p:nvSpPr>
        <p:spPr>
          <a:xfrm>
            <a:off x="766763" y="3640471"/>
            <a:ext cx="10693399" cy="1705276"/>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36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8CBEBE">
                  <a:lumMod val="75000"/>
                </a:srgbClr>
              </a:solidFill>
              <a:effectLst/>
              <a:uLnTx/>
              <a:uFillTx/>
              <a:latin typeface="Proxima Nova" panose="02000506030000020004" pitchFamily="2" charset="0"/>
              <a:ea typeface="+mj-ea"/>
              <a:cs typeface="+mj-cs"/>
            </a:endParaRPr>
          </a:p>
        </p:txBody>
      </p:sp>
      <p:sp>
        <p:nvSpPr>
          <p:cNvPr id="3" name="Subtitle 2">
            <a:extLst>
              <a:ext uri="{FF2B5EF4-FFF2-40B4-BE49-F238E27FC236}">
                <a16:creationId xmlns:a16="http://schemas.microsoft.com/office/drawing/2014/main" id="{D3F431E2-B106-FC37-4501-98AF124F20FE}"/>
              </a:ext>
            </a:extLst>
          </p:cNvPr>
          <p:cNvSpPr txBox="1">
            <a:spLocks/>
          </p:cNvSpPr>
          <p:nvPr/>
        </p:nvSpPr>
        <p:spPr>
          <a:xfrm>
            <a:off x="686078" y="4940929"/>
            <a:ext cx="10702647" cy="571093"/>
          </a:xfrm>
          <a:prstGeom prst="rect">
            <a:avLst/>
          </a:prstGeom>
        </p:spPr>
        <p:txBody>
          <a:bodyPr anchor="b" anchorCtr="0"/>
          <a:lstStyle>
            <a:lvl1pPr marL="180975" indent="-180975" algn="l" defTabSz="914400" rtl="0" eaLnBrk="1" latinLnBrk="0" hangingPunct="1">
              <a:lnSpc>
                <a:spcPct val="90000"/>
              </a:lnSpc>
              <a:spcBef>
                <a:spcPts val="1000"/>
              </a:spcBef>
              <a:buClr>
                <a:schemeClr val="accent2"/>
              </a:buClr>
              <a:buFont typeface="Arial" panose="020B0604020202020204" pitchFamily="34" charset="0"/>
              <a:buChar char="•"/>
              <a:defRPr sz="1800" b="0" i="0" kern="1200">
                <a:solidFill>
                  <a:schemeClr val="accent2"/>
                </a:solidFill>
                <a:latin typeface="+mn-lt"/>
                <a:ea typeface="+mn-ea"/>
                <a:cs typeface="+mn-cs"/>
              </a:defRPr>
            </a:lvl1pPr>
            <a:lvl2pPr marL="628650" indent="-17145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accent2"/>
                </a:solidFill>
                <a:latin typeface="+mn-lt"/>
                <a:ea typeface="+mn-ea"/>
                <a:cs typeface="+mn-cs"/>
              </a:defRPr>
            </a:lvl2pPr>
            <a:lvl3pPr marL="1076325" indent="-161925" algn="l" defTabSz="914400" rtl="0" eaLnBrk="1" latinLnBrk="0" hangingPunct="1">
              <a:lnSpc>
                <a:spcPct val="90000"/>
              </a:lnSpc>
              <a:spcBef>
                <a:spcPts val="500"/>
              </a:spcBef>
              <a:buFont typeface="Arial" panose="020B0604020202020204" pitchFamily="34" charset="0"/>
              <a:buChar char="•"/>
              <a:defRPr sz="1400" b="0" i="0" kern="1200">
                <a:solidFill>
                  <a:schemeClr val="accent2"/>
                </a:solidFill>
                <a:latin typeface="+mn-lt"/>
                <a:ea typeface="+mn-ea"/>
                <a:cs typeface="+mn-cs"/>
              </a:defRPr>
            </a:lvl3pPr>
            <a:lvl4pPr marL="1524000" indent="-152400" algn="l" defTabSz="914400" rtl="0" eaLnBrk="1" latinLnBrk="0" hangingPunct="1">
              <a:lnSpc>
                <a:spcPct val="90000"/>
              </a:lnSpc>
              <a:spcBef>
                <a:spcPts val="500"/>
              </a:spcBef>
              <a:buFont typeface="Arial" panose="020B0604020202020204" pitchFamily="34" charset="0"/>
              <a:buChar char="•"/>
              <a:defRPr sz="1200" b="0" i="0" kern="1200">
                <a:solidFill>
                  <a:schemeClr val="accent2"/>
                </a:solidFill>
                <a:latin typeface="+mn-lt"/>
                <a:ea typeface="+mn-ea"/>
                <a:cs typeface="+mn-cs"/>
              </a:defRPr>
            </a:lvl4pPr>
            <a:lvl5pPr marL="1974850" indent="-146050" algn="l" defTabSz="914400" rtl="0" eaLnBrk="1" latinLnBrk="0" hangingPunct="1">
              <a:lnSpc>
                <a:spcPct val="90000"/>
              </a:lnSpc>
              <a:spcBef>
                <a:spcPts val="500"/>
              </a:spcBef>
              <a:buFont typeface="Arial" panose="020B0604020202020204" pitchFamily="34" charset="0"/>
              <a:buChar char="•"/>
              <a:defRPr sz="1200" b="0" i="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i="1" noProof="0" dirty="0">
              <a:latin typeface="Proxima Nova" panose="02000506030000020004" pitchFamily="2" charset="0"/>
            </a:endParaRPr>
          </a:p>
        </p:txBody>
      </p:sp>
    </p:spTree>
    <p:extLst>
      <p:ext uri="{BB962C8B-B14F-4D97-AF65-F5344CB8AC3E}">
        <p14:creationId xmlns:p14="http://schemas.microsoft.com/office/powerpoint/2010/main" val="210627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B8723CA-CC15-9CB7-FAE5-30D9F430F1F2}"/>
              </a:ext>
            </a:extLst>
          </p:cNvPr>
          <p:cNvGrpSpPr/>
          <p:nvPr/>
        </p:nvGrpSpPr>
        <p:grpSpPr>
          <a:xfrm>
            <a:off x="6956396" y="961921"/>
            <a:ext cx="4552887" cy="4552887"/>
            <a:chOff x="6812382" y="1772683"/>
            <a:chExt cx="4552887" cy="4552887"/>
          </a:xfrm>
        </p:grpSpPr>
        <p:grpSp>
          <p:nvGrpSpPr>
            <p:cNvPr id="9" name="Group 8">
              <a:extLst>
                <a:ext uri="{FF2B5EF4-FFF2-40B4-BE49-F238E27FC236}">
                  <a16:creationId xmlns:a16="http://schemas.microsoft.com/office/drawing/2014/main" id="{E2211FA0-13C7-9F57-C904-3F3A319C0A5A}"/>
                </a:ext>
              </a:extLst>
            </p:cNvPr>
            <p:cNvGrpSpPr/>
            <p:nvPr/>
          </p:nvGrpSpPr>
          <p:grpSpPr>
            <a:xfrm>
              <a:off x="6812382" y="1772683"/>
              <a:ext cx="4552887" cy="4552887"/>
              <a:chOff x="7027333" y="2161521"/>
              <a:chExt cx="3830520" cy="3830520"/>
            </a:xfrm>
          </p:grpSpPr>
          <p:sp>
            <p:nvSpPr>
              <p:cNvPr id="11" name="Oval 10">
                <a:extLst>
                  <a:ext uri="{FF2B5EF4-FFF2-40B4-BE49-F238E27FC236}">
                    <a16:creationId xmlns:a16="http://schemas.microsoft.com/office/drawing/2014/main" id="{92830788-E3F7-9B6B-93BB-5FAD78C35B5A}"/>
                  </a:ext>
                </a:extLst>
              </p:cNvPr>
              <p:cNvSpPr/>
              <p:nvPr/>
            </p:nvSpPr>
            <p:spPr>
              <a:xfrm>
                <a:off x="7027333" y="2161521"/>
                <a:ext cx="3830520" cy="3830520"/>
              </a:xfrm>
              <a:prstGeom prst="ellipse">
                <a:avLst/>
              </a:prstGeom>
              <a:solidFill>
                <a:schemeClr val="accent3"/>
              </a:solidFill>
              <a:ln w="76200">
                <a:solidFill>
                  <a:schemeClr val="bg1"/>
                </a:solid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Oval 11">
                <a:extLst>
                  <a:ext uri="{FF2B5EF4-FFF2-40B4-BE49-F238E27FC236}">
                    <a16:creationId xmlns:a16="http://schemas.microsoft.com/office/drawing/2014/main" id="{B4A02C27-E104-92D4-6750-52AEFC023A55}"/>
                  </a:ext>
                </a:extLst>
              </p:cNvPr>
              <p:cNvSpPr/>
              <p:nvPr/>
            </p:nvSpPr>
            <p:spPr>
              <a:xfrm>
                <a:off x="7059078" y="2189743"/>
                <a:ext cx="3782083" cy="3778250"/>
              </a:xfrm>
              <a:prstGeom prst="ellipse">
                <a:avLst/>
              </a:prstGeom>
              <a:solidFill>
                <a:srgbClr val="DBE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roxima Nova" panose="02000506030000020004" pitchFamily="2" charset="0"/>
                </a:endParaRPr>
              </a:p>
            </p:txBody>
          </p:sp>
        </p:grpSp>
        <p:pic>
          <p:nvPicPr>
            <p:cNvPr id="10" name="Picture 9">
              <a:extLst>
                <a:ext uri="{FF2B5EF4-FFF2-40B4-BE49-F238E27FC236}">
                  <a16:creationId xmlns:a16="http://schemas.microsoft.com/office/drawing/2014/main" id="{BE70EF68-2201-FB84-595D-319CB6DC194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67256" y="1863978"/>
              <a:ext cx="2243137" cy="4412121"/>
            </a:xfrm>
            <a:prstGeom prst="rect">
              <a:avLst/>
            </a:prstGeom>
            <a:effectLst>
              <a:outerShdw blurRad="50800" dist="76200" dir="7800000" algn="tr" rotWithShape="0">
                <a:schemeClr val="tx1">
                  <a:lumMod val="50000"/>
                  <a:lumOff val="50000"/>
                  <a:alpha val="40000"/>
                </a:schemeClr>
              </a:outerShdw>
            </a:effectLst>
          </p:spPr>
        </p:pic>
      </p:grpSp>
      <p:sp>
        <p:nvSpPr>
          <p:cNvPr id="3" name="Footer Placeholder 2">
            <a:extLst>
              <a:ext uri="{FF2B5EF4-FFF2-40B4-BE49-F238E27FC236}">
                <a16:creationId xmlns:a16="http://schemas.microsoft.com/office/drawing/2014/main" id="{2E2F7135-98EC-91C3-AC05-1DB15270A480}"/>
              </a:ext>
            </a:extLst>
          </p:cNvPr>
          <p:cNvSpPr>
            <a:spLocks noGrp="1"/>
          </p:cNvSpPr>
          <p:nvPr>
            <p:ph type="ftr" sz="quarter" idx="10"/>
          </p:nvPr>
        </p:nvSpPr>
        <p:spPr>
          <a:xfrm>
            <a:off x="7700483" y="6467879"/>
            <a:ext cx="4114800" cy="216000"/>
          </a:xfrm>
        </p:spPr>
        <p:txBody>
          <a:bodyPr/>
          <a:lstStyle/>
          <a:p>
            <a:r>
              <a:rPr lang="en-US" noProof="0" dirty="0"/>
              <a:t>Ascom Myco 4 – Sales Deck </a:t>
            </a:r>
          </a:p>
        </p:txBody>
      </p:sp>
      <p:sp>
        <p:nvSpPr>
          <p:cNvPr id="45" name="Slide Number Placeholder 44">
            <a:extLst>
              <a:ext uri="{FF2B5EF4-FFF2-40B4-BE49-F238E27FC236}">
                <a16:creationId xmlns:a16="http://schemas.microsoft.com/office/drawing/2014/main" id="{B5A77CBC-E61A-17F6-651D-16281305A915}"/>
              </a:ext>
            </a:extLst>
          </p:cNvPr>
          <p:cNvSpPr>
            <a:spLocks noGrp="1"/>
          </p:cNvSpPr>
          <p:nvPr>
            <p:ph type="sldNum" sz="quarter" idx="11"/>
          </p:nvPr>
        </p:nvSpPr>
        <p:spPr>
          <a:xfrm>
            <a:off x="11694378" y="6467879"/>
            <a:ext cx="381853" cy="216000"/>
          </a:xfrm>
        </p:spPr>
        <p:txBody>
          <a:bodyPr/>
          <a:lstStyle/>
          <a:p>
            <a:pPr lvl="0"/>
            <a:fld id="{C99E46AF-EC69-4003-B99F-7251BF543429}" type="slidenum">
              <a:rPr lang="en-US" noProof="0" smtClean="0">
                <a:sym typeface="DM Sans"/>
              </a:rPr>
              <a:pPr lvl="0"/>
              <a:t>8</a:t>
            </a:fld>
            <a:endParaRPr lang="en-US" noProof="0" dirty="0">
              <a:sym typeface="DM Sans"/>
            </a:endParaRPr>
          </a:p>
        </p:txBody>
      </p:sp>
      <p:sp>
        <p:nvSpPr>
          <p:cNvPr id="4" name="Title 3">
            <a:extLst>
              <a:ext uri="{FF2B5EF4-FFF2-40B4-BE49-F238E27FC236}">
                <a16:creationId xmlns:a16="http://schemas.microsoft.com/office/drawing/2014/main" id="{99DF3BF1-7360-78E9-A0B2-1FCE38F9250A}"/>
              </a:ext>
            </a:extLst>
          </p:cNvPr>
          <p:cNvSpPr>
            <a:spLocks noGrp="1"/>
          </p:cNvSpPr>
          <p:nvPr>
            <p:ph type="title"/>
          </p:nvPr>
        </p:nvSpPr>
        <p:spPr>
          <a:xfrm>
            <a:off x="514800" y="380918"/>
            <a:ext cx="5400000" cy="950400"/>
          </a:xfrm>
        </p:spPr>
        <p:txBody>
          <a:bodyPr/>
          <a:lstStyle/>
          <a:p>
            <a:r>
              <a:rPr lang="en-US" noProof="0" dirty="0"/>
              <a:t>Lowering total cost of ownership</a:t>
            </a:r>
            <a:br>
              <a:rPr lang="en-US" noProof="0" dirty="0"/>
            </a:br>
            <a:endParaRPr lang="en-US" noProof="0" dirty="0"/>
          </a:p>
        </p:txBody>
      </p:sp>
      <p:sp>
        <p:nvSpPr>
          <p:cNvPr id="7" name="Title 5">
            <a:extLst>
              <a:ext uri="{FF2B5EF4-FFF2-40B4-BE49-F238E27FC236}">
                <a16:creationId xmlns:a16="http://schemas.microsoft.com/office/drawing/2014/main" id="{431EC615-7CBD-EF06-A1C1-AF0C32CBFD80}"/>
              </a:ext>
            </a:extLst>
          </p:cNvPr>
          <p:cNvSpPr txBox="1">
            <a:spLocks/>
          </p:cNvSpPr>
          <p:nvPr/>
        </p:nvSpPr>
        <p:spPr>
          <a:xfrm>
            <a:off x="766764" y="483144"/>
            <a:ext cx="9282305" cy="52060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6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333333"/>
              </a:solidFill>
              <a:effectLst/>
              <a:uLnTx/>
              <a:uFillTx/>
              <a:latin typeface="Proxima Nova" panose="02000506030000020004" pitchFamily="2" charset="0"/>
              <a:ea typeface="+mj-ea"/>
              <a:cs typeface="+mj-cs"/>
            </a:endParaRPr>
          </a:p>
        </p:txBody>
      </p:sp>
      <p:sp>
        <p:nvSpPr>
          <p:cNvPr id="13" name="Title 2">
            <a:extLst>
              <a:ext uri="{FF2B5EF4-FFF2-40B4-BE49-F238E27FC236}">
                <a16:creationId xmlns:a16="http://schemas.microsoft.com/office/drawing/2014/main" id="{C7857128-B821-EEAA-FF68-7B59AD320F8E}"/>
              </a:ext>
            </a:extLst>
          </p:cNvPr>
          <p:cNvSpPr txBox="1">
            <a:spLocks/>
          </p:cNvSpPr>
          <p:nvPr/>
        </p:nvSpPr>
        <p:spPr>
          <a:xfrm>
            <a:off x="766763" y="790789"/>
            <a:ext cx="4105275" cy="1670701"/>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36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noProof="0" dirty="0">
              <a:solidFill>
                <a:srgbClr val="333333"/>
              </a:solidFill>
              <a:latin typeface="Proxima Nova" panose="02000506030000020004" pitchFamily="2" charset="0"/>
            </a:endParaRPr>
          </a:p>
        </p:txBody>
      </p:sp>
      <p:sp>
        <p:nvSpPr>
          <p:cNvPr id="15" name="Text Placeholder 2">
            <a:extLst>
              <a:ext uri="{FF2B5EF4-FFF2-40B4-BE49-F238E27FC236}">
                <a16:creationId xmlns:a16="http://schemas.microsoft.com/office/drawing/2014/main" id="{E341366A-9FA1-D891-8C57-1DDACED0BF4A}"/>
              </a:ext>
            </a:extLst>
          </p:cNvPr>
          <p:cNvSpPr txBox="1">
            <a:spLocks/>
          </p:cNvSpPr>
          <p:nvPr/>
        </p:nvSpPr>
        <p:spPr>
          <a:xfrm>
            <a:off x="766763" y="2257419"/>
            <a:ext cx="4048125" cy="3455987"/>
          </a:xfrm>
          <a:prstGeom prst="rect">
            <a:avLst/>
          </a:prstGeom>
        </p:spPr>
        <p:txBody>
          <a:bodyPr vert="horz" lIns="0" tIns="0" rIns="0" bIns="0" numCol="1" spcCol="648000" rtlCol="0">
            <a:normAutofit/>
          </a:bodyPr>
          <a:lstStyle>
            <a:lvl1pPr marL="171450" indent="-171450" algn="l" defTabSz="914400" rtl="0" eaLnBrk="1" latinLnBrk="0" hangingPunct="1">
              <a:lnSpc>
                <a:spcPct val="150000"/>
              </a:lnSpc>
              <a:spcBef>
                <a:spcPts val="1000"/>
              </a:spcBef>
              <a:buClr>
                <a:schemeClr val="accent2"/>
              </a:buClr>
              <a:buFontTx/>
              <a:buBlip>
                <a:blip r:embed="rId4"/>
              </a:buBlip>
              <a:defRPr sz="1100" b="0" i="0" kern="1200" spc="30" baseline="0">
                <a:solidFill>
                  <a:schemeClr val="accent2"/>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400" b="0" i="0" kern="1200">
                <a:solidFill>
                  <a:schemeClr val="accent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accent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accent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accent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lnSpc>
                <a:spcPct val="100000"/>
              </a:lnSpc>
              <a:spcAft>
                <a:spcPts val="0"/>
              </a:spcAft>
              <a:buFont typeface="System Font Regular"/>
              <a:buChar char="-"/>
              <a:defRPr/>
            </a:pPr>
            <a:endParaRPr lang="en-US" sz="1400" noProof="0" dirty="0">
              <a:latin typeface="Proxima Nova" panose="02000506030000020004" pitchFamily="2" charset="0"/>
            </a:endParaRPr>
          </a:p>
        </p:txBody>
      </p:sp>
      <p:sp>
        <p:nvSpPr>
          <p:cNvPr id="2" name="TextBox 1">
            <a:extLst>
              <a:ext uri="{FF2B5EF4-FFF2-40B4-BE49-F238E27FC236}">
                <a16:creationId xmlns:a16="http://schemas.microsoft.com/office/drawing/2014/main" id="{530E0706-7461-CD24-A60D-56AA14BFC296}"/>
              </a:ext>
            </a:extLst>
          </p:cNvPr>
          <p:cNvSpPr txBox="1"/>
          <p:nvPr/>
        </p:nvSpPr>
        <p:spPr>
          <a:xfrm>
            <a:off x="7615836" y="5632412"/>
            <a:ext cx="3129383" cy="261610"/>
          </a:xfrm>
          <a:prstGeom prst="rect">
            <a:avLst/>
          </a:prstGeom>
          <a:noFill/>
        </p:spPr>
        <p:txBody>
          <a:bodyPr wrap="none" rtlCol="0">
            <a:spAutoFit/>
          </a:bodyPr>
          <a:lstStyle/>
          <a:p>
            <a:r>
              <a:rPr lang="en-US" sz="1100" noProof="0" dirty="0">
                <a:latin typeface="Proxima Nova" panose="02000506030000020004" pitchFamily="2" charset="0"/>
              </a:rPr>
              <a:t>Ultimately increases opportunity to recoup ROI</a:t>
            </a:r>
          </a:p>
        </p:txBody>
      </p:sp>
      <p:sp>
        <p:nvSpPr>
          <p:cNvPr id="26" name="Text Placeholder 15">
            <a:extLst>
              <a:ext uri="{FF2B5EF4-FFF2-40B4-BE49-F238E27FC236}">
                <a16:creationId xmlns:a16="http://schemas.microsoft.com/office/drawing/2014/main" id="{E972173C-C3F4-A0E5-151A-A1EEDD444EC5}"/>
              </a:ext>
            </a:extLst>
          </p:cNvPr>
          <p:cNvSpPr>
            <a:spLocks noGrp="1"/>
          </p:cNvSpPr>
          <p:nvPr>
            <p:ph type="body" sz="quarter" idx="12"/>
          </p:nvPr>
        </p:nvSpPr>
        <p:spPr>
          <a:xfrm>
            <a:off x="514350" y="1800000"/>
            <a:ext cx="5400675" cy="3117850"/>
          </a:xfrm>
        </p:spPr>
        <p:txBody>
          <a:bodyPr/>
          <a:lstStyle/>
          <a:p>
            <a:pPr marL="172800" indent="-172800">
              <a:lnSpc>
                <a:spcPts val="2400"/>
              </a:lnSpc>
              <a:buFont typeface="Systemtypsnitt normalt"/>
              <a:buChar char="–"/>
            </a:pPr>
            <a:r>
              <a:rPr lang="en-US" noProof="0" dirty="0"/>
              <a:t>A single professional grade device that fulfills the </a:t>
            </a:r>
            <a:br>
              <a:rPr lang="en-US" noProof="0" dirty="0"/>
            </a:br>
            <a:r>
              <a:rPr lang="en-US" noProof="0" dirty="0"/>
              <a:t>use cases of several work devices</a:t>
            </a:r>
          </a:p>
          <a:p>
            <a:pPr marL="172800" indent="-172800">
              <a:lnSpc>
                <a:spcPts val="2400"/>
              </a:lnSpc>
              <a:buFont typeface="Systemtypsnitt normalt"/>
              <a:buChar char="–"/>
            </a:pPr>
            <a:r>
              <a:rPr lang="en-US" noProof="0" dirty="0"/>
              <a:t>A shareable device that reduces capital expenditures</a:t>
            </a:r>
          </a:p>
          <a:p>
            <a:pPr marL="172800" indent="-172800">
              <a:lnSpc>
                <a:spcPts val="2400"/>
              </a:lnSpc>
              <a:buFont typeface="Systemtypsnitt normalt"/>
              <a:buChar char="–"/>
            </a:pPr>
            <a:r>
              <a:rPr lang="en-US" noProof="0" dirty="0"/>
              <a:t>Durable and robust – can help with fewer repairs and replacements over much longer life than traditional smartphones</a:t>
            </a:r>
          </a:p>
          <a:p>
            <a:pPr marL="285750" indent="-285750">
              <a:buFont typeface="Arial" panose="020B0604020202020204" pitchFamily="34" charset="0"/>
              <a:buChar char="•"/>
            </a:pPr>
            <a:endParaRPr lang="en-US" noProof="0" dirty="0"/>
          </a:p>
          <a:p>
            <a:pPr marL="285750" indent="-285750">
              <a:buFont typeface="Arial" panose="020B0604020202020204" pitchFamily="34" charset="0"/>
              <a:buChar char="•"/>
            </a:pPr>
            <a:endParaRPr lang="en-US" noProof="0" dirty="0"/>
          </a:p>
        </p:txBody>
      </p:sp>
    </p:spTree>
    <p:extLst>
      <p:ext uri="{BB962C8B-B14F-4D97-AF65-F5344CB8AC3E}">
        <p14:creationId xmlns:p14="http://schemas.microsoft.com/office/powerpoint/2010/main" val="380652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C1E863-8035-0B85-8FD5-C378499A1497}"/>
              </a:ext>
            </a:extLst>
          </p:cNvPr>
          <p:cNvSpPr>
            <a:spLocks noGrp="1"/>
          </p:cNvSpPr>
          <p:nvPr>
            <p:ph type="ftr" sz="quarter" idx="10"/>
          </p:nvPr>
        </p:nvSpPr>
        <p:spPr>
          <a:xfrm>
            <a:off x="7700483" y="6467879"/>
            <a:ext cx="4114800" cy="216000"/>
          </a:xfrm>
        </p:spPr>
        <p:txBody>
          <a:bodyPr/>
          <a:lstStyle/>
          <a:p>
            <a:r>
              <a:rPr lang="en-US" noProof="0" dirty="0"/>
              <a:t>Ascom Myco 4 – Sales Deck </a:t>
            </a:r>
          </a:p>
        </p:txBody>
      </p:sp>
      <p:sp>
        <p:nvSpPr>
          <p:cNvPr id="45" name="Slide Number Placeholder 44">
            <a:extLst>
              <a:ext uri="{FF2B5EF4-FFF2-40B4-BE49-F238E27FC236}">
                <a16:creationId xmlns:a16="http://schemas.microsoft.com/office/drawing/2014/main" id="{B5A77CBC-E61A-17F6-651D-16281305A915}"/>
              </a:ext>
            </a:extLst>
          </p:cNvPr>
          <p:cNvSpPr>
            <a:spLocks noGrp="1"/>
          </p:cNvSpPr>
          <p:nvPr>
            <p:ph type="sldNum" sz="quarter" idx="11"/>
          </p:nvPr>
        </p:nvSpPr>
        <p:spPr>
          <a:xfrm>
            <a:off x="11694378" y="6467879"/>
            <a:ext cx="381853" cy="216000"/>
          </a:xfrm>
        </p:spPr>
        <p:txBody>
          <a:bodyPr/>
          <a:lstStyle/>
          <a:p>
            <a:pPr lvl="0"/>
            <a:fld id="{C99E46AF-EC69-4003-B99F-7251BF543429}" type="slidenum">
              <a:rPr lang="en-US" noProof="0" smtClean="0">
                <a:sym typeface="DM Sans"/>
              </a:rPr>
              <a:pPr lvl="0"/>
              <a:t>9</a:t>
            </a:fld>
            <a:endParaRPr lang="en-US" noProof="0" dirty="0">
              <a:sym typeface="DM Sans"/>
            </a:endParaRPr>
          </a:p>
        </p:txBody>
      </p:sp>
      <p:sp>
        <p:nvSpPr>
          <p:cNvPr id="17" name="Title 16">
            <a:extLst>
              <a:ext uri="{FF2B5EF4-FFF2-40B4-BE49-F238E27FC236}">
                <a16:creationId xmlns:a16="http://schemas.microsoft.com/office/drawing/2014/main" id="{F85400B0-D4CB-B1C4-ECEA-C5584C97E5FF}"/>
              </a:ext>
            </a:extLst>
          </p:cNvPr>
          <p:cNvSpPr>
            <a:spLocks noGrp="1"/>
          </p:cNvSpPr>
          <p:nvPr>
            <p:ph type="title"/>
          </p:nvPr>
        </p:nvSpPr>
        <p:spPr>
          <a:xfrm>
            <a:off x="514800" y="380918"/>
            <a:ext cx="5400000" cy="950400"/>
          </a:xfrm>
        </p:spPr>
        <p:txBody>
          <a:bodyPr/>
          <a:lstStyle/>
          <a:p>
            <a:r>
              <a:rPr lang="en-US" noProof="0" dirty="0"/>
              <a:t>Maximizing productivity with </a:t>
            </a:r>
            <a:br>
              <a:rPr lang="en-US" noProof="0" dirty="0"/>
            </a:br>
            <a:r>
              <a:rPr lang="en-US" noProof="0" dirty="0"/>
              <a:t>a dependable work tool</a:t>
            </a:r>
            <a:br>
              <a:rPr lang="en-US" noProof="0" dirty="0"/>
            </a:br>
            <a:br>
              <a:rPr lang="en-US" noProof="0" dirty="0"/>
            </a:br>
            <a:endParaRPr lang="en-US" noProof="0" dirty="0"/>
          </a:p>
        </p:txBody>
      </p:sp>
      <p:sp>
        <p:nvSpPr>
          <p:cNvPr id="19" name="Text Placeholder 18">
            <a:extLst>
              <a:ext uri="{FF2B5EF4-FFF2-40B4-BE49-F238E27FC236}">
                <a16:creationId xmlns:a16="http://schemas.microsoft.com/office/drawing/2014/main" id="{805CD0C1-4954-E5B7-D249-5EA0708FBB27}"/>
              </a:ext>
            </a:extLst>
          </p:cNvPr>
          <p:cNvSpPr>
            <a:spLocks noGrp="1"/>
          </p:cNvSpPr>
          <p:nvPr>
            <p:ph type="body" sz="quarter" idx="12"/>
          </p:nvPr>
        </p:nvSpPr>
        <p:spPr>
          <a:xfrm>
            <a:off x="514800" y="1800000"/>
            <a:ext cx="5400000" cy="3117850"/>
          </a:xfrm>
        </p:spPr>
        <p:txBody>
          <a:bodyPr/>
          <a:lstStyle/>
          <a:p>
            <a:pPr marL="172800" indent="-172800">
              <a:lnSpc>
                <a:spcPts val="2400"/>
              </a:lnSpc>
              <a:buFont typeface="Systemtypsnitt normalt"/>
              <a:buChar char="–"/>
            </a:pPr>
            <a:r>
              <a:rPr lang="en-US" noProof="0" dirty="0"/>
              <a:t>Built to withstand even the toughest working environments </a:t>
            </a:r>
          </a:p>
          <a:p>
            <a:pPr marL="172800" indent="-172800">
              <a:lnSpc>
                <a:spcPts val="2400"/>
              </a:lnSpc>
              <a:buFont typeface="Systemtypsnitt normalt"/>
              <a:buChar char="–"/>
            </a:pPr>
            <a:r>
              <a:rPr lang="en-US" noProof="0" dirty="0"/>
              <a:t>Maximizing workflow continuity without disruption </a:t>
            </a:r>
            <a:br>
              <a:rPr lang="en-US" noProof="0" dirty="0"/>
            </a:br>
            <a:r>
              <a:rPr lang="en-US" noProof="0" dirty="0"/>
              <a:t>– long battery life with hot swap</a:t>
            </a:r>
          </a:p>
          <a:p>
            <a:pPr marL="172800" indent="-172800">
              <a:lnSpc>
                <a:spcPts val="2400"/>
              </a:lnSpc>
              <a:buFont typeface="Systemtypsnitt normalt"/>
              <a:buChar char="–"/>
            </a:pPr>
            <a:r>
              <a:rPr lang="en-US" noProof="0" dirty="0"/>
              <a:t>Compliant to present-day disinfection protocols</a:t>
            </a:r>
          </a:p>
          <a:p>
            <a:pPr marL="172800" indent="-172800">
              <a:buFont typeface="Arial" panose="020B0604020202020204" pitchFamily="34" charset="0"/>
              <a:buChar char="•"/>
            </a:pPr>
            <a:endParaRPr lang="en-US" noProof="0" dirty="0"/>
          </a:p>
          <a:p>
            <a:pPr marL="285750" indent="-285750">
              <a:buFont typeface="Arial" panose="020B0604020202020204" pitchFamily="34" charset="0"/>
              <a:buChar char="•"/>
            </a:pPr>
            <a:endParaRPr lang="en-US" noProof="0" dirty="0"/>
          </a:p>
        </p:txBody>
      </p:sp>
      <p:sp>
        <p:nvSpPr>
          <p:cNvPr id="13" name="Title 2">
            <a:extLst>
              <a:ext uri="{FF2B5EF4-FFF2-40B4-BE49-F238E27FC236}">
                <a16:creationId xmlns:a16="http://schemas.microsoft.com/office/drawing/2014/main" id="{8AAB4E76-CC6A-CAAD-7DF8-0514910A8D76}"/>
              </a:ext>
            </a:extLst>
          </p:cNvPr>
          <p:cNvSpPr txBox="1">
            <a:spLocks/>
          </p:cNvSpPr>
          <p:nvPr/>
        </p:nvSpPr>
        <p:spPr>
          <a:xfrm>
            <a:off x="766763" y="837089"/>
            <a:ext cx="4105275" cy="1670701"/>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3600" b="0" i="0" kern="1200">
                <a:solidFill>
                  <a:schemeClr val="accent2"/>
                </a:solidFill>
                <a:latin typeface="+mj-lt"/>
                <a:ea typeface="+mj-ea"/>
                <a:cs typeface="+mj-cs"/>
              </a:defRPr>
            </a:lvl1pPr>
          </a:lstStyle>
          <a:p>
            <a:pPr fontAlgn="auto">
              <a:spcAft>
                <a:spcPts val="0"/>
              </a:spcAft>
              <a:defRPr/>
            </a:pPr>
            <a:endParaRPr lang="en-US" noProof="0" dirty="0">
              <a:solidFill>
                <a:srgbClr val="333333"/>
              </a:solidFill>
              <a:latin typeface="Proxima Nova" panose="02000506030000020004" pitchFamily="2" charset="0"/>
            </a:endParaRPr>
          </a:p>
        </p:txBody>
      </p:sp>
      <p:sp>
        <p:nvSpPr>
          <p:cNvPr id="15" name="Text Placeholder 2">
            <a:extLst>
              <a:ext uri="{FF2B5EF4-FFF2-40B4-BE49-F238E27FC236}">
                <a16:creationId xmlns:a16="http://schemas.microsoft.com/office/drawing/2014/main" id="{5BA3F5FB-03A2-61D4-E486-5BCF9729B8A9}"/>
              </a:ext>
            </a:extLst>
          </p:cNvPr>
          <p:cNvSpPr txBox="1">
            <a:spLocks/>
          </p:cNvSpPr>
          <p:nvPr/>
        </p:nvSpPr>
        <p:spPr>
          <a:xfrm>
            <a:off x="766763" y="2844766"/>
            <a:ext cx="4048125" cy="3455987"/>
          </a:xfrm>
          <a:prstGeom prst="rect">
            <a:avLst/>
          </a:prstGeom>
        </p:spPr>
        <p:txBody>
          <a:bodyPr vert="horz" lIns="0" tIns="0" rIns="0" bIns="0" numCol="1" spcCol="648000" rtlCol="0">
            <a:normAutofit/>
          </a:bodyPr>
          <a:lstStyle>
            <a:lvl1pPr marL="171450" indent="-171450" algn="l" defTabSz="914400" rtl="0" eaLnBrk="1" latinLnBrk="0" hangingPunct="1">
              <a:lnSpc>
                <a:spcPct val="150000"/>
              </a:lnSpc>
              <a:spcBef>
                <a:spcPts val="1000"/>
              </a:spcBef>
              <a:buClr>
                <a:schemeClr val="accent2"/>
              </a:buClr>
              <a:buFontTx/>
              <a:buBlip>
                <a:blip r:embed="rId3"/>
              </a:buBlip>
              <a:defRPr sz="1100" b="0" i="0" kern="1200" spc="30" baseline="0">
                <a:solidFill>
                  <a:schemeClr val="accent2"/>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400" b="0" i="0" kern="1200">
                <a:solidFill>
                  <a:schemeClr val="accent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accent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accent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accent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fontAlgn="auto">
              <a:lnSpc>
                <a:spcPct val="100000"/>
              </a:lnSpc>
              <a:spcAft>
                <a:spcPts val="0"/>
              </a:spcAft>
              <a:buFont typeface="System Font Regular"/>
              <a:buChar char="-"/>
              <a:defRPr/>
            </a:pPr>
            <a:endParaRPr lang="en-US" sz="1400" noProof="0" dirty="0">
              <a:latin typeface="Proxima Nova" panose="02000506030000020004" pitchFamily="2" charset="0"/>
            </a:endParaRPr>
          </a:p>
        </p:txBody>
      </p:sp>
      <p:grpSp>
        <p:nvGrpSpPr>
          <p:cNvPr id="2" name="Group 1">
            <a:extLst>
              <a:ext uri="{FF2B5EF4-FFF2-40B4-BE49-F238E27FC236}">
                <a16:creationId xmlns:a16="http://schemas.microsoft.com/office/drawing/2014/main" id="{76457694-FABA-2D96-5B2F-7DD822D123A0}"/>
              </a:ext>
            </a:extLst>
          </p:cNvPr>
          <p:cNvGrpSpPr/>
          <p:nvPr/>
        </p:nvGrpSpPr>
        <p:grpSpPr>
          <a:xfrm>
            <a:off x="6956396" y="961921"/>
            <a:ext cx="4552887" cy="4552887"/>
            <a:chOff x="6812382" y="1772683"/>
            <a:chExt cx="4552887" cy="4552887"/>
          </a:xfrm>
        </p:grpSpPr>
        <p:grpSp>
          <p:nvGrpSpPr>
            <p:cNvPr id="4" name="Group 3">
              <a:extLst>
                <a:ext uri="{FF2B5EF4-FFF2-40B4-BE49-F238E27FC236}">
                  <a16:creationId xmlns:a16="http://schemas.microsoft.com/office/drawing/2014/main" id="{39B0B86A-0171-976F-DC60-A45D67EBFFF0}"/>
                </a:ext>
              </a:extLst>
            </p:cNvPr>
            <p:cNvGrpSpPr/>
            <p:nvPr/>
          </p:nvGrpSpPr>
          <p:grpSpPr>
            <a:xfrm>
              <a:off x="6812382" y="1772683"/>
              <a:ext cx="4552887" cy="4552887"/>
              <a:chOff x="7027333" y="2161521"/>
              <a:chExt cx="3830520" cy="3830520"/>
            </a:xfrm>
          </p:grpSpPr>
          <p:sp>
            <p:nvSpPr>
              <p:cNvPr id="14" name="Oval 13">
                <a:extLst>
                  <a:ext uri="{FF2B5EF4-FFF2-40B4-BE49-F238E27FC236}">
                    <a16:creationId xmlns:a16="http://schemas.microsoft.com/office/drawing/2014/main" id="{BF445B1A-FF01-24EB-C43B-13327463B194}"/>
                  </a:ext>
                </a:extLst>
              </p:cNvPr>
              <p:cNvSpPr/>
              <p:nvPr/>
            </p:nvSpPr>
            <p:spPr>
              <a:xfrm>
                <a:off x="7027333" y="2161521"/>
                <a:ext cx="3830520" cy="3830520"/>
              </a:xfrm>
              <a:prstGeom prst="ellipse">
                <a:avLst/>
              </a:prstGeom>
              <a:solidFill>
                <a:schemeClr val="accent3"/>
              </a:solidFill>
              <a:ln w="76200">
                <a:solidFill>
                  <a:schemeClr val="bg1"/>
                </a:solid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Oval 15">
                <a:extLst>
                  <a:ext uri="{FF2B5EF4-FFF2-40B4-BE49-F238E27FC236}">
                    <a16:creationId xmlns:a16="http://schemas.microsoft.com/office/drawing/2014/main" id="{4F1D1500-B0F4-9610-C3D6-54B636E74928}"/>
                  </a:ext>
                </a:extLst>
              </p:cNvPr>
              <p:cNvSpPr/>
              <p:nvPr/>
            </p:nvSpPr>
            <p:spPr>
              <a:xfrm>
                <a:off x="7059078" y="2189743"/>
                <a:ext cx="3782083" cy="3778250"/>
              </a:xfrm>
              <a:prstGeom prst="ellipse">
                <a:avLst/>
              </a:prstGeom>
              <a:solidFill>
                <a:srgbClr val="DBE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Proxima Nova" panose="02000506030000020004" pitchFamily="2" charset="0"/>
                </a:endParaRPr>
              </a:p>
            </p:txBody>
          </p:sp>
        </p:grpSp>
        <p:pic>
          <p:nvPicPr>
            <p:cNvPr id="12" name="Picture 11">
              <a:extLst>
                <a:ext uri="{FF2B5EF4-FFF2-40B4-BE49-F238E27FC236}">
                  <a16:creationId xmlns:a16="http://schemas.microsoft.com/office/drawing/2014/main" id="{91705958-2497-A063-487A-C0FC40253BE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967256" y="1863978"/>
              <a:ext cx="2243137" cy="4412121"/>
            </a:xfrm>
            <a:prstGeom prst="rect">
              <a:avLst/>
            </a:prstGeom>
            <a:effectLst>
              <a:outerShdw blurRad="50800" dist="76200" dir="7800000" algn="tr" rotWithShape="0">
                <a:schemeClr val="tx1">
                  <a:lumMod val="50000"/>
                  <a:lumOff val="50000"/>
                  <a:alpha val="40000"/>
                </a:schemeClr>
              </a:outerShdw>
            </a:effectLst>
          </p:spPr>
        </p:pic>
      </p:grpSp>
    </p:spTree>
    <p:extLst>
      <p:ext uri="{BB962C8B-B14F-4D97-AF65-F5344CB8AC3E}">
        <p14:creationId xmlns:p14="http://schemas.microsoft.com/office/powerpoint/2010/main" val="143574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scom theme">
  <a:themeElements>
    <a:clrScheme name="Ascom">
      <a:dk1>
        <a:srgbClr val="FFFFFF"/>
      </a:dk1>
      <a:lt1>
        <a:srgbClr val="333333"/>
      </a:lt1>
      <a:dk2>
        <a:srgbClr val="87A5B3"/>
      </a:dk2>
      <a:lt2>
        <a:srgbClr val="323232"/>
      </a:lt2>
      <a:accent1>
        <a:srgbClr val="055059"/>
      </a:accent1>
      <a:accent2>
        <a:srgbClr val="EB6950"/>
      </a:accent2>
      <a:accent3>
        <a:srgbClr val="8CBEBE"/>
      </a:accent3>
      <a:accent4>
        <a:srgbClr val="F0BEAF"/>
      </a:accent4>
      <a:accent5>
        <a:srgbClr val="EBEBEB"/>
      </a:accent5>
      <a:accent6>
        <a:srgbClr val="CDCDCD"/>
      </a:accent6>
      <a:hlink>
        <a:srgbClr val="333333"/>
      </a:hlink>
      <a:folHlink>
        <a:srgbClr val="333333"/>
      </a:folHlink>
    </a:clrScheme>
    <a:fontScheme name="Ascom">
      <a:majorFont>
        <a:latin typeface="Proxima Nova Semibold"/>
        <a:ea typeface="Gilroy"/>
        <a:cs typeface="Gilroy"/>
      </a:majorFont>
      <a:minorFont>
        <a:latin typeface="Proxima Nova"/>
        <a:ea typeface="Gilroy ExtraBold"/>
        <a:cs typeface="Gilroy ExtraBold"/>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b="0" dirty="0">
            <a:ln>
              <a:noFill/>
            </a:ln>
          </a:defRPr>
        </a:defPPr>
      </a:lstStyle>
      <a:style>
        <a:lnRef idx="2">
          <a:schemeClr val="accent1">
            <a:shade val="15000"/>
          </a:schemeClr>
        </a:lnRef>
        <a:fillRef idx="1">
          <a:schemeClr val="accent1"/>
        </a:fillRef>
        <a:effectRef idx="0">
          <a:schemeClr val="accent1"/>
        </a:effectRef>
        <a:fontRef idx="minor">
          <a:schemeClr val="lt1"/>
        </a:fontRef>
      </a:style>
    </a:spDef>
    <a:txDef>
      <a:spPr>
        <a:noFill/>
        <a:ln w="6350">
          <a:noFill/>
        </a:ln>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PPT frame 2023 1.4" id="{CB4D30F0-DE1D-0A41-BAF3-4767D3471F48}" vid="{18483B05-6CF3-2A4F-8CD3-D70FDAD29F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E6C1994-75B9-4F28-BBA7-3D1F7DAB4E80}">
  <we:reference id="0a7d8380-f429-457b-9f22-8c564b942527" version="1.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D2FBF125A22140849C93E0480522A9" ma:contentTypeVersion="56" ma:contentTypeDescription="Create a new document." ma:contentTypeScope="" ma:versionID="b9742166a053b728221cfd3a0fe81eaf">
  <xsd:schema xmlns:xsd="http://www.w3.org/2001/XMLSchema" xmlns:xs="http://www.w3.org/2001/XMLSchema" xmlns:p="http://schemas.microsoft.com/office/2006/metadata/properties" xmlns:ns2="4a7a8999-22c3-4b99-b728-d78fc4e60841" xmlns:ns3="cffc6a86-df30-4ffc-8ab9-c036694194ec" xmlns:ns4="8638ee8b-0fb9-4b6c-b8cb-f6e9da94689a" targetNamespace="http://schemas.microsoft.com/office/2006/metadata/properties" ma:root="true" ma:fieldsID="6d2bb7a4ca0e1f104de22a056d89cfc1" ns2:_="" ns3:_="" ns4:_="">
    <xsd:import namespace="4a7a8999-22c3-4b99-b728-d78fc4e60841"/>
    <xsd:import namespace="cffc6a86-df30-4ffc-8ab9-c036694194ec"/>
    <xsd:import namespace="8638ee8b-0fb9-4b6c-b8cb-f6e9da94689a"/>
    <xsd:element name="properties">
      <xsd:complexType>
        <xsd:sequence>
          <xsd:element name="documentManagement">
            <xsd:complexType>
              <xsd:all>
                <xsd:element ref="ns2:Material_x0020_Type" minOccurs="0"/>
                <xsd:element ref="ns2:MediaServiceMetadata" minOccurs="0"/>
                <xsd:element ref="ns2:MediaServiceFastMetadata" minOccurs="0"/>
                <xsd:element ref="ns2:MediaLengthInSeconds" minOccurs="0"/>
                <xsd:element ref="ns2:ProductCategory"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FolderusedinPage" minOccurs="0"/>
                <xsd:element ref="ns2:DocumentLanguage" minOccurs="0"/>
                <xsd:element ref="ns4:SharedWithUsers" minOccurs="0"/>
                <xsd:element ref="ns4:SharedWithDetails" minOccurs="0"/>
                <xsd:element ref="ns2:Status" minOccurs="0"/>
                <xsd:element ref="ns2:ContentOwner" minOccurs="0"/>
                <xsd:element ref="ns2:ContentCreator" minOccurs="0"/>
                <xsd:element ref="ns2:ReviewDate" minOccurs="0"/>
                <xsd:element ref="ns2:DocumentVersion" minOccurs="0"/>
                <xsd:element ref="ns2:DocumentDescription" minOccurs="0"/>
                <xsd:element ref="ns2:MaterialCategory" minOccurs="0"/>
                <xsd:element ref="ns2:_ModernAudienceTargetUserField" minOccurs="0"/>
                <xsd:element ref="ns2:_ModernAudienceAadObjectIds" minOccurs="0"/>
                <xsd:element ref="ns2:Internalonly" minOccurs="0"/>
                <xsd:element ref="ns2:Product" minOccurs="0"/>
                <xsd:element ref="ns2:MaterialSub_x002f_OldCategory" minOccurs="0"/>
                <xsd:element ref="ns2:Maintainedby" minOccurs="0"/>
                <xsd:element ref="ns3:TaxKeywordTaxHTField" minOccurs="0"/>
                <xsd:element ref="ns2:Segment" minOccurs="0"/>
                <xsd:element ref="ns2:TargetAudience" minOccurs="0"/>
                <xsd:element ref="ns2:MediaServiceObjectDetectorVersions" minOccurs="0"/>
                <xsd:element ref="ns2:MediaServiceSearchProperties" minOccurs="0"/>
                <xsd:element ref="ns2:MakevisibleonSegmentPage_x003f_" minOccurs="0"/>
                <xsd:element ref="ns2:DocumentLanguage0" minOccurs="0"/>
                <xsd:element ref="ns2:Document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7a8999-22c3-4b99-b728-d78fc4e60841" elementFormDefault="qualified">
    <xsd:import namespace="http://schemas.microsoft.com/office/2006/documentManagement/types"/>
    <xsd:import namespace="http://schemas.microsoft.com/office/infopath/2007/PartnerControls"/>
    <xsd:element name="Material_x0020_Type" ma:index="8" nillable="true" ma:displayName="Material Type" ma:format="Dropdown" ma:internalName="Material_x0020_Type">
      <xsd:simpleType>
        <xsd:restriction base="dms:Choice">
          <xsd:enumeration value="Product sheet"/>
          <xsd:enumeration value="Image"/>
          <xsd:enumeration value="Video"/>
          <xsd:enumeration value="sales ppt"/>
          <xsd:enumeration value="Org ppt"/>
          <xsd:enumeration value="Solution brochure"/>
          <xsd:enumeration value="White Paper"/>
          <xsd:enumeration value="Case Study"/>
          <xsd:enumeration value="Program handbook"/>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LengthInSeconds" ma:index="11" nillable="true" ma:displayName="MediaLengthInSeconds" ma:hidden="true" ma:internalName="MediaLengthInSeconds" ma:readOnly="true">
      <xsd:simpleType>
        <xsd:restriction base="dms:Unknown"/>
      </xsd:simpleType>
    </xsd:element>
    <xsd:element name="ProductCategory" ma:index="12" nillable="true" ma:displayName="Category" ma:format="Dropdown" ma:internalName="ProductCategory">
      <xsd:complexType>
        <xsd:complexContent>
          <xsd:extension base="dms:MultiChoice">
            <xsd:sequence>
              <xsd:element name="Value" maxOccurs="unbounded" minOccurs="0" nillable="true">
                <xsd:simpleType>
                  <xsd:restriction base="dms:Choice">
                    <xsd:enumeration value="Telligence"/>
                    <xsd:enumeration value="teleCARE IP"/>
                    <xsd:enumeration value="Unite"/>
                    <xsd:enumeration value="Digistat"/>
                    <xsd:enumeration value="Ofelia"/>
                    <xsd:enumeration value="SmartSense"/>
                    <xsd:enumeration value="Smartphones"/>
                    <xsd:enumeration value="DECT"/>
                    <xsd:enumeration value="VoWiFi"/>
                    <xsd:enumeration value="Paging"/>
                    <xsd:enumeration value="Enterprise"/>
                    <xsd:enumeration value="Hospitals &amp; acute care"/>
                    <xsd:enumeration value="Long Term Care"/>
                  </xsd:restriction>
                </xsd:simpleType>
              </xsd:element>
            </xsd:sequence>
          </xsd:extension>
        </xsd:complexContent>
      </xsd:complexType>
    </xsd:element>
    <xsd:element name="MediaServiceDateTaken" ma:index="13" nillable="true" ma:displayName="MediaServiceDateTaken"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adcf938-2497-49d5-808b-0ce2bfe867f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FolderusedinPage" ma:index="20" nillable="true" ma:displayName="Folder used in Page" ma:format="Dropdown" ma:internalName="FolderusedinPage">
      <xsd:simpleType>
        <xsd:restriction base="dms:Choice">
          <xsd:enumeration value="Yes"/>
          <xsd:enumeration value="No"/>
        </xsd:restriction>
      </xsd:simpleType>
    </xsd:element>
    <xsd:element name="DocumentLanguage" ma:index="21" nillable="true" ma:displayName="Site Page Language" ma:default="Global" ma:format="Dropdown" ma:internalName="DocumentLanguage">
      <xsd:complexType>
        <xsd:complexContent>
          <xsd:extension base="dms:MultiChoice">
            <xsd:sequence>
              <xsd:element name="Value" maxOccurs="unbounded" minOccurs="0" nillable="true">
                <xsd:simpleType>
                  <xsd:restriction base="dms:Choice">
                    <xsd:enumeration value="Global"/>
                    <xsd:enumeration value="US"/>
                    <xsd:enumeration value="FR"/>
                    <xsd:enumeration value="DE"/>
                    <xsd:enumeration value="NL"/>
                  </xsd:restriction>
                </xsd:simpleType>
              </xsd:element>
            </xsd:sequence>
          </xsd:extension>
        </xsd:complexContent>
      </xsd:complexType>
    </xsd:element>
    <xsd:element name="Status" ma:index="24" nillable="true" ma:displayName="Status" ma:format="Dropdown" ma:internalName="Status">
      <xsd:simpleType>
        <xsd:restriction base="dms:Choice">
          <xsd:enumeration value="Draft"/>
          <xsd:enumeration value="To review"/>
          <xsd:enumeration value="Approved"/>
          <xsd:enumeration value="Remove/Archive"/>
        </xsd:restriction>
      </xsd:simpleType>
    </xsd:element>
    <xsd:element name="ContentOwner" ma:index="25" nillable="true" ma:displayName="Content Owner" ma:format="Dropdown" ma:list="UserInfo" ma:SharePointGroup="0" ma:internalName="Content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Creator" ma:index="26" nillable="true" ma:displayName="Content Creator" ma:format="Dropdown" ma:list="UserInfo" ma:SharePointGroup="0" ma:internalName="ContentCreat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viewDate" ma:index="27" nillable="true" ma:displayName="Review Date" ma:format="DateOnly" ma:internalName="ReviewDate">
      <xsd:simpleType>
        <xsd:restriction base="dms:DateTime"/>
      </xsd:simpleType>
    </xsd:element>
    <xsd:element name="DocumentVersion" ma:index="28" nillable="true" ma:displayName="Document Version" ma:decimals="1" ma:default="1.0" ma:format="Dropdown" ma:internalName="DocumentVersion" ma:percentage="FALSE">
      <xsd:simpleType>
        <xsd:restriction base="dms:Number"/>
      </xsd:simpleType>
    </xsd:element>
    <xsd:element name="DocumentDescription" ma:index="29" nillable="true" ma:displayName="Document Description" ma:format="Dropdown" ma:internalName="DocumentDescription">
      <xsd:simpleType>
        <xsd:restriction base="dms:Text">
          <xsd:maxLength value="255"/>
        </xsd:restriction>
      </xsd:simpleType>
    </xsd:element>
    <xsd:element name="MaterialCategory" ma:index="30" nillable="true" ma:displayName="Material Category" ma:format="Dropdown" ma:internalName="MaterialCategory">
      <xsd:simpleType>
        <xsd:restriction base="dms:Choice">
          <xsd:enumeration value="Product Sheet"/>
          <xsd:enumeration value="Product Sales PPT"/>
          <xsd:enumeration value="Segment Sales PPT"/>
          <xsd:enumeration value="Segment Brochure"/>
          <xsd:enumeration value="Positioning paper"/>
          <xsd:enumeration value="Solution Sales PPT"/>
          <xsd:enumeration value="Solution Case Studies"/>
          <xsd:enumeration value="Solution/Workflow Illustration &amp; Animation"/>
          <xsd:enumeration value="Solution/Workflow Value &amp; ROI Calculator"/>
          <xsd:enumeration value="Solution Brochure"/>
          <xsd:enumeration value="Solution sheet"/>
          <xsd:enumeration value="White Paper"/>
          <xsd:enumeration value="Poster &amp; Banner (for events)"/>
          <xsd:enumeration value="Proposal Content"/>
          <xsd:enumeration value="Pre Sales"/>
          <xsd:enumeration value="Media"/>
          <xsd:enumeration value="Other"/>
          <xsd:enumeration value="Blog"/>
        </xsd:restriction>
      </xsd:simpleType>
    </xsd:element>
    <xsd:element name="_ModernAudienceTargetUserField" ma:index="32" nillable="true" ma:displayName="Audience" ma:format="Dropdown" ma:list="UserInfo" ma:SharePointGroup="0" ma:internalName="_ModernAudienceTargetUserFiel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ModernAudienceAadObjectIds" ma:index="33" nillable="true" ma:displayName="AudienceIds" ma:list="{57c1d06f-56ba-4e13-bccf-877c6b041e43}" ma:internalName="_ModernAudienceAadObjectIds" ma:readOnly="true" ma:showField="_AadObjectIdForUser" ma:web="8638ee8b-0fb9-4b6c-b8cb-f6e9da94689a">
      <xsd:complexType>
        <xsd:complexContent>
          <xsd:extension base="dms:MultiChoiceLookup">
            <xsd:sequence>
              <xsd:element name="Value" type="dms:Lookup" maxOccurs="unbounded" minOccurs="0" nillable="true"/>
            </xsd:sequence>
          </xsd:extension>
        </xsd:complexContent>
      </xsd:complexType>
    </xsd:element>
    <xsd:element name="Internalonly" ma:index="34" nillable="true" ma:displayName="Filter List" ma:format="Dropdown" ma:internalName="Internalonly">
      <xsd:simpleType>
        <xsd:restriction base="dms:Choice">
          <xsd:enumeration value="Internal"/>
          <xsd:enumeration value="Partner Plus"/>
        </xsd:restriction>
      </xsd:simpleType>
    </xsd:element>
    <xsd:element name="Product" ma:index="35" nillable="true" ma:displayName="Site Page" ma:format="Dropdown" ma:internalName="Product">
      <xsd:complexType>
        <xsd:complexContent>
          <xsd:extension base="dms:MultiChoice">
            <xsd:sequence>
              <xsd:element name="Value" maxOccurs="unbounded" minOccurs="0" nillable="true">
                <xsd:simpleType>
                  <xsd:restriction base="dms:Choice">
                    <xsd:enumeration value="teleCARE IP"/>
                    <xsd:enumeration value="Telligence"/>
                    <xsd:enumeration value="Mobility"/>
                    <xsd:enumeration value="Smartphones"/>
                    <xsd:enumeration value="Myco 4"/>
                    <xsd:enumeration value="Myco 3"/>
                    <xsd:enumeration value="Smartphone Accessories"/>
                    <xsd:enumeration value="IP DECT"/>
                    <xsd:enumeration value="IP DECT Infrastructure"/>
                    <xsd:enumeration value="d83"/>
                    <xsd:enumeration value="d63"/>
                    <xsd:enumeration value="d43"/>
                    <xsd:enumeration value="DECT Accessories"/>
                    <xsd:enumeration value="VoWiFi"/>
                    <xsd:enumeration value="i63"/>
                    <xsd:enumeration value="i62"/>
                    <xsd:enumeration value="VoWiFi Accessories"/>
                    <xsd:enumeration value="Paging"/>
                    <xsd:enumeration value="a72"/>
                    <xsd:enumeration value="914D"/>
                    <xsd:enumeration value="Paging Accessories"/>
                    <xsd:enumeration value="Unite"/>
                    <xsd:enumeration value="Ascom Supervisor"/>
                    <xsd:enumeration value="Unite AlertTrac"/>
                    <xsd:enumeration value="Unite Analyze"/>
                    <xsd:enumeration value="Unite Assign"/>
                    <xsd:enumeration value="Unite Axess"/>
                    <xsd:enumeration value="Unite Collaborate"/>
                    <xsd:enumeration value="Unite Connect"/>
                    <xsd:enumeration value="Unite Core"/>
                    <xsd:enumeration value="Unite Personal Alarm"/>
                    <xsd:enumeration value="Unite Task (TaskMinder)"/>
                    <xsd:enumeration value="Unite View"/>
                    <xsd:enumeration value="Digistat"/>
                    <xsd:enumeration value="Digistat Connect"/>
                    <xsd:enumeration value="Digistat Critical Care"/>
                    <xsd:enumeration value="Digistat Mobile"/>
                    <xsd:enumeration value="Digistat Smart Central Mobile"/>
                    <xsd:enumeration value="Digistat Surgery"/>
                    <xsd:enumeration value="Digistat Wearables"/>
                    <xsd:enumeration value="Ofelia"/>
                    <xsd:enumeration value="SmartSense"/>
                    <xsd:enumeration value="LTC"/>
                    <xsd:enumeration value="LTC  Sales Tools Index"/>
                    <xsd:enumeration value="LTC 1: Smartphones LTC"/>
                    <xsd:enumeration value="LTC 2: Alert Mgmnt"/>
                    <xsd:enumeration value="LTC 3: Resident response"/>
                    <xsd:enumeration value="LTC 4: Wander mgmnt"/>
                    <xsd:enumeration value="LTC 5: Advanced Resident response"/>
                    <xsd:enumeration value="LTC 6: Activity Monitoring"/>
                    <xsd:enumeration value="H&amp;AC"/>
                    <xsd:enumeration value="AC Sales Tools Index"/>
                    <xsd:enumeration value="H&amp;AC 1: Workplace &amp; staff safety"/>
                    <xsd:enumeration value="H&amp;AC 2: Silent medical alarms"/>
                    <xsd:enumeration value="H&amp;AC 3: Response teams mgmnt"/>
                    <xsd:enumeration value="H&amp;AC 4: Clinical monitoring"/>
                    <xsd:enumeration value="H&amp;AC 5: Care coordination"/>
                    <xsd:enumeration value="H&amp;AC 6: Clinical decision"/>
                    <xsd:enumeration value="H&amp;AC 7: Smart Nursecall"/>
                    <xsd:enumeration value="H&amp;AC 8: Clinical Surveillance"/>
                    <xsd:enumeration value="H&amp;AC 9: Medical Device Integration"/>
                    <xsd:enumeration value="ENT"/>
                    <xsd:enumeration value="ENT Sales Tools Index"/>
                    <xsd:enumeration value="ENT Task Management"/>
                    <xsd:enumeration value="ENT Scheduled Maintenance"/>
                    <xsd:enumeration value="ENT Breakdown Response"/>
                    <xsd:enumeration value="ENT Staff Attack Alarm"/>
                    <xsd:enumeration value="ENT Lone Worker Safety"/>
                    <xsd:enumeration value="ENT Guard Tour"/>
                    <xsd:enumeration value="ENT IoT and Sensor Integration"/>
                    <xsd:enumeration value="ENT Archive"/>
                    <xsd:enumeration value="ENT 1: Smartphones ENT"/>
                    <xsd:enumeration value="ENT 2: Voice comms &amp; collab"/>
                    <xsd:enumeration value="ENT 3: Alerting &amp; messaging"/>
                    <xsd:enumeration value="ENT 4: Personal alarm"/>
                    <xsd:enumeration value="Ascom Cloud"/>
                    <xsd:enumeration value="Staff Safety as a Service"/>
                    <xsd:enumeration value="IoT &amp; Technical Alarms aaS"/>
                    <xsd:enumeration value="Activity Monitoring aaS"/>
                    <xsd:enumeration value="Nursecall aaS"/>
                    <xsd:enumeration value="Clinical Alarm &amp; Alert Mgmnt"/>
                    <xsd:enumeration value="MDI aaS"/>
                    <xsd:enumeration value="Gateways &amp; Infrastructure"/>
                    <xsd:enumeration value="Ascom Port Server"/>
                  </xsd:restriction>
                </xsd:simpleType>
              </xsd:element>
            </xsd:sequence>
          </xsd:extension>
        </xsd:complexContent>
      </xsd:complexType>
    </xsd:element>
    <xsd:element name="MaterialSub_x002f_OldCategory" ma:index="36" nillable="true" ma:displayName="Material Sub/Old Category" ma:format="Dropdown" ma:internalName="MaterialSub_x002f_OldCategory">
      <xsd:simpleType>
        <xsd:restriction base="dms:Choice">
          <xsd:enumeration value="Technical Data Sheet"/>
          <xsd:enumeration value="Product Flyer/Sheet"/>
        </xsd:restriction>
      </xsd:simpleType>
    </xsd:element>
    <xsd:element name="Maintainedby" ma:index="37" nillable="true" ma:displayName="Maintained by" ma:format="Dropdown" ma:internalName="Maintainedby">
      <xsd:simpleType>
        <xsd:restriction base="dms:Choice">
          <xsd:enumeration value="Global"/>
          <xsd:enumeration value="US"/>
          <xsd:enumeration value="DE"/>
          <xsd:enumeration value="NL"/>
          <xsd:enumeration value="FR"/>
        </xsd:restriction>
      </xsd:simpleType>
    </xsd:element>
    <xsd:element name="Segment" ma:index="40" nillable="true" ma:displayName="Product Segment" ma:format="Dropdown" ma:internalName="Segment">
      <xsd:complexType>
        <xsd:complexContent>
          <xsd:extension base="dms:MultiChoice">
            <xsd:sequence>
              <xsd:element name="Value" maxOccurs="unbounded" minOccurs="0" nillable="true">
                <xsd:simpleType>
                  <xsd:restriction base="dms:Choice">
                    <xsd:enumeration value="Enterprise"/>
                    <xsd:enumeration value="Hospitals &amp; Acute Care"/>
                    <xsd:enumeration value="Long Term Care"/>
                  </xsd:restriction>
                </xsd:simpleType>
              </xsd:element>
            </xsd:sequence>
          </xsd:extension>
        </xsd:complexContent>
      </xsd:complexType>
    </xsd:element>
    <xsd:element name="TargetAudience" ma:index="41" nillable="true" ma:displayName="Target Audience" ma:format="Dropdown" ma:internalName="TargetAudience">
      <xsd:simpleType>
        <xsd:restriction base="dms:Choice">
          <xsd:enumeration value="Internal"/>
          <xsd:enumeration value="External"/>
        </xsd:restriction>
      </xsd:simpleType>
    </xsd:element>
    <xsd:element name="MediaServiceObjectDetectorVersions" ma:index="42" nillable="true" ma:displayName="MediaServiceObjectDetectorVersions" ma:hidden="true" ma:indexed="true" ma:internalName="MediaServiceObjectDetectorVersions" ma:readOnly="true">
      <xsd:simpleType>
        <xsd:restriction base="dms:Text"/>
      </xsd:simpleType>
    </xsd:element>
    <xsd:element name="MediaServiceSearchProperties" ma:index="43" nillable="true" ma:displayName="MediaServiceSearchProperties" ma:hidden="true" ma:internalName="MediaServiceSearchProperties" ma:readOnly="true">
      <xsd:simpleType>
        <xsd:restriction base="dms:Note"/>
      </xsd:simpleType>
    </xsd:element>
    <xsd:element name="MakevisibleonSegmentPage_x003f_" ma:index="44" nillable="true" ma:displayName="Make visible on Segment Pages?" ma:format="Dropdown" ma:internalName="MakevisibleonSegmentPage_x003f_">
      <xsd:simpleType>
        <xsd:restriction base="dms:Choice">
          <xsd:enumeration value="Yes"/>
          <xsd:enumeration value="No"/>
        </xsd:restriction>
      </xsd:simpleType>
    </xsd:element>
    <xsd:element name="DocumentLanguage0" ma:index="45" nillable="true" ma:displayName="Document Language" ma:format="Dropdown" ma:internalName="DocumentLanguage0">
      <xsd:simpleType>
        <xsd:restriction base="dms:Choice">
          <xsd:enumeration value="EN"/>
          <xsd:enumeration value="DE"/>
          <xsd:enumeration value="FR"/>
          <xsd:enumeration value="NL"/>
          <xsd:enumeration value="IT"/>
        </xsd:restriction>
      </xsd:simpleType>
    </xsd:element>
    <xsd:element name="Documentlink" ma:index="46" nillable="true" ma:displayName="Document link" ma:format="Hyperlink" ma:internalName="Document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ffc6a86-df30-4ffc-8ab9-c036694194e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fa347f67-b00e-4f67-8860-7f4289b777ec}" ma:internalName="TaxCatchAll" ma:showField="CatchAllData" ma:web="cffc6a86-df30-4ffc-8ab9-c036694194ec">
      <xsd:complexType>
        <xsd:complexContent>
          <xsd:extension base="dms:MultiChoiceLookup">
            <xsd:sequence>
              <xsd:element name="Value" type="dms:Lookup" maxOccurs="unbounded" minOccurs="0" nillable="true"/>
            </xsd:sequence>
          </xsd:extension>
        </xsd:complexContent>
      </xsd:complexType>
    </xsd:element>
    <xsd:element name="TaxKeywordTaxHTField" ma:index="39" nillable="true" ma:taxonomy="true" ma:internalName="TaxKeywordTaxHTField" ma:taxonomyFieldName="TaxKeyword" ma:displayName="Enterprise Keywords" ma:fieldId="{23f27201-bee3-471e-b2e7-b64fd8b7ca38}" ma:taxonomyMulti="true" ma:sspId="dadcf938-2497-49d5-808b-0ce2bfe867f9"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638ee8b-0fb9-4b6c-b8cb-f6e9da94689a"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1"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rgetAudience xmlns="4a7a8999-22c3-4b99-b728-d78fc4e60841" xsi:nil="true"/>
    <_ModernAudienceTargetUserField xmlns="4a7a8999-22c3-4b99-b728-d78fc4e60841">
      <UserInfo>
        <DisplayName/>
        <AccountId xsi:nil="true"/>
        <AccountType/>
      </UserInfo>
    </_ModernAudienceTargetUserField>
    <DocumentDescription xmlns="4a7a8999-22c3-4b99-b728-d78fc4e60841" xsi:nil="true"/>
    <ProductCategory xmlns="4a7a8999-22c3-4b99-b728-d78fc4e60841">
      <Value>Smartphones</Value>
    </ProductCategory>
    <MaterialCategory xmlns="4a7a8999-22c3-4b99-b728-d78fc4e60841">Product Sales PPT</MaterialCategory>
    <TaxKeywordTaxHTField xmlns="cffc6a86-df30-4ffc-8ab9-c036694194ec">
      <Terms xmlns="http://schemas.microsoft.com/office/infopath/2007/PartnerControls"/>
    </TaxKeywordTaxHTField>
    <MaterialSub_x002f_OldCategory xmlns="4a7a8999-22c3-4b99-b728-d78fc4e60841" xsi:nil="true"/>
    <MakevisibleonSegmentPage_x003f_ xmlns="4a7a8999-22c3-4b99-b728-d78fc4e60841" xsi:nil="true"/>
    <FolderusedinPage xmlns="4a7a8999-22c3-4b99-b728-d78fc4e60841" xsi:nil="true"/>
    <Internalonly xmlns="4a7a8999-22c3-4b99-b728-d78fc4e60841" xsi:nil="true"/>
    <DocumentLanguage xmlns="4a7a8999-22c3-4b99-b728-d78fc4e60841">
      <Value>Global</Value>
      <Value>FR</Value>
      <Value>DE</Value>
      <Value>NL</Value>
    </DocumentLanguage>
    <Segment xmlns="4a7a8999-22c3-4b99-b728-d78fc4e60841" xsi:nil="true"/>
    <DocumentVersion xmlns="4a7a8999-22c3-4b99-b728-d78fc4e60841">1</DocumentVersion>
    <Maintainedby xmlns="4a7a8999-22c3-4b99-b728-d78fc4e60841" xsi:nil="true"/>
    <ContentOwner xmlns="4a7a8999-22c3-4b99-b728-d78fc4e60841">
      <UserInfo>
        <DisplayName/>
        <AccountId xsi:nil="true"/>
        <AccountType/>
      </UserInfo>
    </ContentOwner>
    <Material_x0020_Type xmlns="4a7a8999-22c3-4b99-b728-d78fc4e60841" xsi:nil="true"/>
    <ReviewDate xmlns="4a7a8999-22c3-4b99-b728-d78fc4e60841" xsi:nil="true"/>
    <Product xmlns="4a7a8999-22c3-4b99-b728-d78fc4e60841">
      <Value>Smartphones</Value>
      <Value>Myco 4</Value>
    </Product>
    <lcf76f155ced4ddcb4097134ff3c332f xmlns="4a7a8999-22c3-4b99-b728-d78fc4e60841">
      <Terms xmlns="http://schemas.microsoft.com/office/infopath/2007/PartnerControls"/>
    </lcf76f155ced4ddcb4097134ff3c332f>
    <TaxCatchAll xmlns="cffc6a86-df30-4ffc-8ab9-c036694194ec" xsi:nil="true"/>
    <Status xmlns="4a7a8999-22c3-4b99-b728-d78fc4e60841">Approved</Status>
    <ContentCreator xmlns="4a7a8999-22c3-4b99-b728-d78fc4e60841">
      <UserInfo>
        <DisplayName/>
        <AccountId xsi:nil="true"/>
        <AccountType/>
      </UserInfo>
    </ContentCreator>
    <DocumentLanguage0 xmlns="4a7a8999-22c3-4b99-b728-d78fc4e60841" xsi:nil="true"/>
    <Documentlink xmlns="4a7a8999-22c3-4b99-b728-d78fc4e60841">
      <Url xsi:nil="true"/>
      <Description xsi:nil="true"/>
    </Documentlink>
  </documentManagement>
</p:properties>
</file>

<file path=customXml/itemProps1.xml><?xml version="1.0" encoding="utf-8"?>
<ds:datastoreItem xmlns:ds="http://schemas.openxmlformats.org/officeDocument/2006/customXml" ds:itemID="{4F3F057F-9EA5-4B8C-8347-ABCD762FD6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7a8999-22c3-4b99-b728-d78fc4e60841"/>
    <ds:schemaRef ds:uri="cffc6a86-df30-4ffc-8ab9-c036694194ec"/>
    <ds:schemaRef ds:uri="8638ee8b-0fb9-4b6c-b8cb-f6e9da9468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C80DAF-C12F-41CB-8E93-28011C1BA669}">
  <ds:schemaRefs>
    <ds:schemaRef ds:uri="http://schemas.microsoft.com/sharepoint/v3/contenttype/forms"/>
  </ds:schemaRefs>
</ds:datastoreItem>
</file>

<file path=customXml/itemProps3.xml><?xml version="1.0" encoding="utf-8"?>
<ds:datastoreItem xmlns:ds="http://schemas.openxmlformats.org/officeDocument/2006/customXml" ds:itemID="{7DBC479E-EA2B-4955-8DF9-4BD56316D5F3}">
  <ds:schemaRefs>
    <ds:schemaRef ds:uri="http://schemas.microsoft.com/office/2006/documentManagement/types"/>
    <ds:schemaRef ds:uri="http://purl.org/dc/terms/"/>
    <ds:schemaRef ds:uri="cffc6a86-df30-4ffc-8ab9-c036694194ec"/>
    <ds:schemaRef ds:uri="8638ee8b-0fb9-4b6c-b8cb-f6e9da94689a"/>
    <ds:schemaRef ds:uri="http://purl.org/dc/dcmitype/"/>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4a7a8999-22c3-4b99-b728-d78fc4e6084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Ascom theme</Template>
  <TotalTime>740</TotalTime>
  <Words>6087</Words>
  <Application>Microsoft Office PowerPoint</Application>
  <PresentationFormat>Panorámica</PresentationFormat>
  <Paragraphs>726</Paragraphs>
  <Slides>53</Slides>
  <Notes>26</Notes>
  <HiddenSlides>0</HiddenSlides>
  <MMClips>0</MMClips>
  <ScaleCrop>false</ScaleCrop>
  <HeadingPairs>
    <vt:vector size="4" baseType="variant">
      <vt:variant>
        <vt:lpstr>Tema</vt:lpstr>
      </vt:variant>
      <vt:variant>
        <vt:i4>1</vt:i4>
      </vt:variant>
      <vt:variant>
        <vt:lpstr>Títulos de diapositiva</vt:lpstr>
      </vt:variant>
      <vt:variant>
        <vt:i4>53</vt:i4>
      </vt:variant>
    </vt:vector>
  </HeadingPairs>
  <TitlesOfParts>
    <vt:vector size="54" baseType="lpstr">
      <vt:lpstr>Ascom theme</vt:lpstr>
      <vt:lpstr>Ascom Myco 4</vt:lpstr>
      <vt:lpstr>Disclaimer</vt:lpstr>
      <vt:lpstr>Agenda</vt:lpstr>
      <vt:lpstr>Welcome and introductions</vt:lpstr>
      <vt:lpstr>Challenges</vt:lpstr>
      <vt:lpstr>Common challenges </vt:lpstr>
      <vt:lpstr>Problems we solve</vt:lpstr>
      <vt:lpstr>Lowering total cost of ownership </vt:lpstr>
      <vt:lpstr>Maximizing productivity with  a dependable work tool  </vt:lpstr>
      <vt:lpstr>Enabling mission-critical communications   </vt:lpstr>
      <vt:lpstr>Operates in public and  private 5G networks   </vt:lpstr>
      <vt:lpstr>How we can help you</vt:lpstr>
      <vt:lpstr>Building tomorrow’s solutions today</vt:lpstr>
      <vt:lpstr>Mutually certified interoperability with Ascom technology partners</vt:lpstr>
      <vt:lpstr>Ascom Myco 4 – DECT enabled</vt:lpstr>
      <vt:lpstr>Ascom Myco 4 – DECT enabled</vt:lpstr>
      <vt:lpstr>Wi-Fi – access to enterprise  LAN &amp; Apps</vt:lpstr>
      <vt:lpstr>DECT – best performance wireless telephony</vt:lpstr>
      <vt:lpstr>Myco 4 features</vt:lpstr>
      <vt:lpstr>Myco 4 – larger vivid and durable display</vt:lpstr>
      <vt:lpstr>Myco 4  – advanced optics</vt:lpstr>
      <vt:lpstr>Myco 4  – multi-function buttons</vt:lpstr>
      <vt:lpstr>Myco 4  – advanced personal alarms</vt:lpstr>
      <vt:lpstr>Myco 4  – reliable inside and out</vt:lpstr>
      <vt:lpstr>Integrate apps with Myco 4</vt:lpstr>
      <vt:lpstr>Maximizing interoperability  via open industry standards</vt:lpstr>
      <vt:lpstr>Ascom Myco 4</vt:lpstr>
      <vt:lpstr>Works with Hey Google</vt:lpstr>
      <vt:lpstr>Summary Myco 4 Purpose-built to deliver value</vt:lpstr>
      <vt:lpstr>Flexible charging solutions</vt:lpstr>
      <vt:lpstr>Modular charging concept – building blocks</vt:lpstr>
      <vt:lpstr>Configurations available for every taste</vt:lpstr>
      <vt:lpstr>Q &amp; A</vt:lpstr>
      <vt:lpstr>Thank you!</vt:lpstr>
      <vt:lpstr>Appendix</vt:lpstr>
      <vt:lpstr>Ascom Myco 4 variants</vt:lpstr>
      <vt:lpstr>Ascom Myco 4 variants</vt:lpstr>
      <vt:lpstr>Ascom Myco 4</vt:lpstr>
      <vt:lpstr>Ascom Myco 4 – battery and charging</vt:lpstr>
      <vt:lpstr>Charger module – desktop use</vt:lpstr>
      <vt:lpstr>Combine any 5 modules to a charging rack</vt:lpstr>
      <vt:lpstr>Modular charger – base unit</vt:lpstr>
      <vt:lpstr>Seamless migration from Myco 3 – battery and charging</vt:lpstr>
      <vt:lpstr>The Ascom software value “on top of” Android  1(2)</vt:lpstr>
      <vt:lpstr>The Ascom software value “on top of” Android  2(2) </vt:lpstr>
      <vt:lpstr>Several Google apps  pre-installed</vt:lpstr>
      <vt:lpstr>Google Play protect</vt:lpstr>
      <vt:lpstr>What’s new on Android 14</vt:lpstr>
      <vt:lpstr>Android 13</vt:lpstr>
      <vt:lpstr>Android 12</vt:lpstr>
      <vt:lpstr>Total Cost of Ownership (TCO) with Ascom Myco 4</vt:lpstr>
      <vt:lpstr>TCO – Ascom Myco 4 vs. Standard smartphone</vt:lpstr>
      <vt:lpstr>TCO – Ascom Myco 4 vs. Standard smartphone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Ascom Myco 4 Sales presentation.</dc:title>
  <dc:creator>Lisa Wigren</dc:creator>
  <cp:lastModifiedBy>Jan Korpegård</cp:lastModifiedBy>
  <cp:revision>170</cp:revision>
  <dcterms:created xsi:type="dcterms:W3CDTF">2024-07-02T09:04:54Z</dcterms:created>
  <dcterms:modified xsi:type="dcterms:W3CDTF">2026-03-09T11:09:42Z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MediaServiceImageTags">
    <vt:lpwstr/>
  </property>
  <property fmtid="{D5CDD505-2E9C-101B-9397-08002B2CF9AE}" pid="4" name="ContentTypeId">
    <vt:lpwstr>0x0101004CD2FBF125A22140849C93E0480522A9</vt:lpwstr>
  </property>
</Properties>
</file>